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7B83-D9EA-4171-B4A8-E96FBB520E9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EF3E-298B-4EC4-9774-2BBE762B1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2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7B83-D9EA-4171-B4A8-E96FBB520E9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EF3E-298B-4EC4-9774-2BBE762B1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3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7B83-D9EA-4171-B4A8-E96FBB520E9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EF3E-298B-4EC4-9774-2BBE762B1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8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7B83-D9EA-4171-B4A8-E96FBB520E9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EF3E-298B-4EC4-9774-2BBE762B1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9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7B83-D9EA-4171-B4A8-E96FBB520E9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EF3E-298B-4EC4-9774-2BBE762B1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4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7B83-D9EA-4171-B4A8-E96FBB520E9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EF3E-298B-4EC4-9774-2BBE762B1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9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7B83-D9EA-4171-B4A8-E96FBB520E9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EF3E-298B-4EC4-9774-2BBE762B1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7B83-D9EA-4171-B4A8-E96FBB520E9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EF3E-298B-4EC4-9774-2BBE762B1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8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7B83-D9EA-4171-B4A8-E96FBB520E9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EF3E-298B-4EC4-9774-2BBE762B1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8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7B83-D9EA-4171-B4A8-E96FBB520E9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EF3E-298B-4EC4-9774-2BBE762B1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9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7B83-D9EA-4171-B4A8-E96FBB520E9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EF3E-298B-4EC4-9774-2BBE762B1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6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17B83-D9EA-4171-B4A8-E96FBB520E9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EF3E-298B-4EC4-9774-2BBE762B1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57150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vocado Creamy" pitchFamily="50" charset="0"/>
              </a:rPr>
              <a:t>All About Shapes</a:t>
            </a:r>
            <a:endParaRPr lang="en-US" sz="6600" dirty="0">
              <a:latin typeface="Avocado Creamy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28331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00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KG True Colors" panose="02000506000000020003" pitchFamily="2" charset="0"/>
              </a:rPr>
              <a:t>These are real life examples of a triangle. Can you </a:t>
            </a:r>
            <a:r>
              <a:rPr lang="en-US" b="1" dirty="0" smtClean="0">
                <a:latin typeface="KG True Colors" panose="02000506000000020003" pitchFamily="2" charset="0"/>
              </a:rPr>
              <a:t>count</a:t>
            </a:r>
            <a:r>
              <a:rPr lang="en-US" dirty="0" smtClean="0">
                <a:latin typeface="KG True Colors" panose="02000506000000020003" pitchFamily="2" charset="0"/>
              </a:rPr>
              <a:t> the triangles.</a:t>
            </a:r>
            <a:endParaRPr lang="en-US" dirty="0">
              <a:latin typeface="KG True Colors" panose="02000506000000020003" pitchFamily="2" charset="0"/>
            </a:endParaRPr>
          </a:p>
        </p:txBody>
      </p:sp>
      <p:sp>
        <p:nvSpPr>
          <p:cNvPr id="4" name="AutoShape 2" descr="Real Life Examples - Measuring Triang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al Life Examples - Measuring Triangl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29438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2738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17960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18" y="1904454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91" y="4006356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0275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49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KG True Colors" panose="02000506000000020003" pitchFamily="2" charset="0"/>
              </a:rPr>
              <a:t>This is a rectangle. Can you </a:t>
            </a:r>
            <a:r>
              <a:rPr lang="en-US" b="1" dirty="0" smtClean="0">
                <a:latin typeface="KG True Colors" panose="02000506000000020003" pitchFamily="2" charset="0"/>
              </a:rPr>
              <a:t>trace</a:t>
            </a:r>
            <a:r>
              <a:rPr lang="en-US" dirty="0" smtClean="0">
                <a:latin typeface="KG True Colors" panose="02000506000000020003" pitchFamily="2" charset="0"/>
              </a:rPr>
              <a:t> the rectangle.</a:t>
            </a:r>
            <a:endParaRPr lang="en-US" dirty="0">
              <a:latin typeface="KG True Colors" panose="02000506000000020003" pitchFamily="2" charset="0"/>
            </a:endParaRPr>
          </a:p>
        </p:txBody>
      </p:sp>
      <p:pic>
        <p:nvPicPr>
          <p:cNvPr id="10244" name="Picture 4" descr="Trace and Collage by Miss Kayla's Resource Store | T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629400" cy="467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02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KG True Colors" panose="02000506000000020003" pitchFamily="2" charset="0"/>
              </a:rPr>
              <a:t>These are real life examples of a rectangle. Can you </a:t>
            </a:r>
            <a:r>
              <a:rPr lang="en-US" sz="3200" b="1" dirty="0" smtClean="0">
                <a:latin typeface="KG True Colors" panose="02000506000000020003" pitchFamily="2" charset="0"/>
              </a:rPr>
              <a:t>count</a:t>
            </a:r>
            <a:r>
              <a:rPr lang="en-US" sz="3200" dirty="0" smtClean="0">
                <a:latin typeface="KG True Colors" panose="02000506000000020003" pitchFamily="2" charset="0"/>
              </a:rPr>
              <a:t> the rectangles?</a:t>
            </a:r>
            <a:endParaRPr lang="en-US" sz="3200" dirty="0">
              <a:latin typeface="KG True Colors" panose="02000506000000020003" pitchFamily="2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305049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2" y="435963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3" y="210502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514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G True Colors" panose="02000506000000020003" pitchFamily="2" charset="0"/>
              </a:rPr>
              <a:t>Point to the Triangle.</a:t>
            </a:r>
            <a:endParaRPr lang="en-US" dirty="0">
              <a:latin typeface="KG True Colors" panose="02000506000000020003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33" y="21336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06156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87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G True Colors" panose="02000506000000020003" pitchFamily="2" charset="0"/>
              </a:rPr>
              <a:t>Point to the Rectangle.</a:t>
            </a:r>
            <a:endParaRPr lang="en-US" dirty="0">
              <a:latin typeface="KG True Colors" panose="02000506000000020003" pitchFamily="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599"/>
            <a:ext cx="2667000" cy="241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33226"/>
            <a:ext cx="33051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88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KG True Colors" panose="02000506000000020003" pitchFamily="2" charset="0"/>
              </a:rPr>
              <a:t>This is a rhombus. Can you </a:t>
            </a:r>
            <a:r>
              <a:rPr lang="en-US" b="1" dirty="0" smtClean="0">
                <a:latin typeface="KG True Colors" panose="02000506000000020003" pitchFamily="2" charset="0"/>
              </a:rPr>
              <a:t>trace</a:t>
            </a:r>
            <a:r>
              <a:rPr lang="en-US" dirty="0" smtClean="0">
                <a:latin typeface="KG True Colors" panose="02000506000000020003" pitchFamily="2" charset="0"/>
              </a:rPr>
              <a:t> the rhombus?</a:t>
            </a:r>
            <a:endParaRPr lang="en-US" dirty="0">
              <a:latin typeface="KG True Colors" panose="02000506000000020003" pitchFamily="2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425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KG True Colors" panose="02000506000000020003" pitchFamily="2" charset="0"/>
              </a:rPr>
              <a:t>These are real life examples of a rhombus. Can you count the rhombi?</a:t>
            </a:r>
            <a:endParaRPr lang="en-US" sz="3200" dirty="0">
              <a:latin typeface="KG True Colors" panose="02000506000000020003" pitchFamily="2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454678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43529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74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127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KG True Colors" panose="02000506000000020003" pitchFamily="2" charset="0"/>
              </a:rPr>
              <a:t>This is a star. Can you </a:t>
            </a:r>
            <a:r>
              <a:rPr lang="en-US" b="1" dirty="0" smtClean="0">
                <a:latin typeface="KG True Colors" panose="02000506000000020003" pitchFamily="2" charset="0"/>
              </a:rPr>
              <a:t>trace</a:t>
            </a:r>
            <a:r>
              <a:rPr lang="en-US" dirty="0" smtClean="0">
                <a:latin typeface="KG True Colors" panose="02000506000000020003" pitchFamily="2" charset="0"/>
              </a:rPr>
              <a:t> the star?</a:t>
            </a:r>
            <a:endParaRPr lang="en-US" dirty="0">
              <a:latin typeface="KG True Colors" panose="02000506000000020003" pitchFamily="2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68092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322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KG True Colors" panose="02000506000000020003" pitchFamily="2" charset="0"/>
              </a:rPr>
              <a:t>These are real life examples of a star. Can you count the stars?</a:t>
            </a:r>
            <a:endParaRPr lang="en-US" sz="3200" dirty="0">
              <a:latin typeface="KG True Colors" panose="02000506000000020003" pitchFamily="2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00" y="2237825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67" y="4433886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42" y="4600574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1650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9346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857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G True Colors" panose="02000506000000020003" pitchFamily="2" charset="0"/>
              </a:rPr>
              <a:t>Point to the Rhombus.</a:t>
            </a:r>
            <a:endParaRPr lang="en-US" dirty="0">
              <a:latin typeface="KG True Colors" panose="02000506000000020003" pitchFamily="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56189"/>
            <a:ext cx="2971800" cy="298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06480"/>
            <a:ext cx="3048000" cy="24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2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ocado Creamy" pitchFamily="50" charset="0"/>
              </a:rPr>
              <a:t>Review Classroom Expectations</a:t>
            </a:r>
            <a:endParaRPr lang="en-US" dirty="0">
              <a:latin typeface="Avocado Creamy" pitchFamily="50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0" y="2431473"/>
            <a:ext cx="382714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45" y="2438400"/>
            <a:ext cx="3835134" cy="188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35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G True Colors" panose="02000506000000020003" pitchFamily="2" charset="0"/>
              </a:rPr>
              <a:t>Point to the Star.</a:t>
            </a:r>
            <a:endParaRPr lang="en-US" dirty="0">
              <a:latin typeface="KG True Colors" panose="02000506000000020003" pitchFamily="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599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599"/>
            <a:ext cx="268015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11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96" y="381000"/>
            <a:ext cx="37052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6166" y="2308798"/>
            <a:ext cx="8229600" cy="2949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400" dirty="0" smtClean="0">
              <a:latin typeface="KG True Colors" panose="0200050600000002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smtClean="0">
                <a:latin typeface="KG True Colors" panose="02000506000000020003" pitchFamily="2" charset="0"/>
              </a:rPr>
              <a:t>After </a:t>
            </a:r>
            <a:r>
              <a:rPr lang="en-US" sz="2400" b="1" dirty="0" smtClean="0">
                <a:latin typeface="KG True Colors" panose="02000506000000020003" pitchFamily="2" charset="0"/>
              </a:rPr>
              <a:t>each </a:t>
            </a:r>
            <a:r>
              <a:rPr lang="en-US" sz="2400" b="1" dirty="0" smtClean="0">
                <a:latin typeface="KG True Colors" panose="02000506000000020003" pitchFamily="2" charset="0"/>
              </a:rPr>
              <a:t>lesson we talk about whether or not each student was able to follow classroom expectations, if they were they earn two spot cards, each one is worth 5 </a:t>
            </a:r>
            <a:r>
              <a:rPr lang="en-US" sz="2400" b="1" dirty="0" smtClean="0">
                <a:latin typeface="KG True Colors" panose="02000506000000020003" pitchFamily="2" charset="0"/>
              </a:rPr>
              <a:t>minutes</a:t>
            </a:r>
            <a:r>
              <a:rPr lang="en-US" sz="2400" b="1" dirty="0">
                <a:latin typeface="KG True Colors" panose="02000506000000020003" pitchFamily="2" charset="0"/>
              </a:rPr>
              <a:t> </a:t>
            </a:r>
            <a:r>
              <a:rPr lang="en-US" sz="2400" b="1" dirty="0" smtClean="0">
                <a:latin typeface="KG True Colors" panose="02000506000000020003" pitchFamily="2" charset="0"/>
              </a:rPr>
              <a:t>with a preferred toy.</a:t>
            </a:r>
            <a:endParaRPr lang="en-US" sz="2400" b="1" dirty="0" smtClean="0">
              <a:latin typeface="KG True Colors" panose="0200050600000002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smtClean="0">
                <a:latin typeface="KG True Colors" panose="02000506000000020003" pitchFamily="2" charset="0"/>
              </a:rPr>
              <a:t>Did they participate with a quiet mouth, safe hands and body, listening ears and were they able to remain in their seat? </a:t>
            </a:r>
          </a:p>
        </p:txBody>
      </p:sp>
    </p:spTree>
    <p:extLst>
      <p:ext uri="{BB962C8B-B14F-4D97-AF65-F5344CB8AC3E}">
        <p14:creationId xmlns:p14="http://schemas.microsoft.com/office/powerpoint/2010/main" val="310646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KG True Colors" panose="02000506000000020003" pitchFamily="2" charset="0"/>
              </a:rPr>
              <a:t>This is a circle. Can you </a:t>
            </a:r>
            <a:r>
              <a:rPr lang="en-US" b="1" dirty="0" smtClean="0">
                <a:latin typeface="KG True Colors" panose="02000506000000020003" pitchFamily="2" charset="0"/>
              </a:rPr>
              <a:t>trace</a:t>
            </a:r>
            <a:r>
              <a:rPr lang="en-US" dirty="0" smtClean="0">
                <a:latin typeface="KG True Colors" panose="02000506000000020003" pitchFamily="2" charset="0"/>
              </a:rPr>
              <a:t> the circle?</a:t>
            </a:r>
            <a:endParaRPr lang="en-US" dirty="0">
              <a:latin typeface="KG True Colors" panose="02000506000000020003" pitchFamily="2" charset="0"/>
            </a:endParaRPr>
          </a:p>
        </p:txBody>
      </p:sp>
      <p:pic>
        <p:nvPicPr>
          <p:cNvPr id="2050" name="Picture 2" descr="Download Circle Shape Kid Hd Image Clipart PNG Free | FreePng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70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64" y="160338"/>
            <a:ext cx="8229600" cy="15922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KG True Colors" panose="02000506000000020003" pitchFamily="2" charset="0"/>
              </a:rPr>
              <a:t>These are real life examples of a circle. Can you </a:t>
            </a:r>
            <a:r>
              <a:rPr lang="en-US" sz="3200" b="1" dirty="0" smtClean="0">
                <a:latin typeface="KG True Colors" panose="02000506000000020003" pitchFamily="2" charset="0"/>
              </a:rPr>
              <a:t>count</a:t>
            </a:r>
            <a:r>
              <a:rPr lang="en-US" sz="3200" dirty="0" smtClean="0">
                <a:latin typeface="KG True Colors" panose="02000506000000020003" pitchFamily="2" charset="0"/>
              </a:rPr>
              <a:t> how many circles there are?</a:t>
            </a:r>
            <a:endParaRPr lang="en-US" sz="3200" dirty="0">
              <a:latin typeface="KG True Colors" panose="02000506000000020003" pitchFamily="2" charset="0"/>
            </a:endParaRPr>
          </a:p>
        </p:txBody>
      </p:sp>
      <p:sp>
        <p:nvSpPr>
          <p:cNvPr id="4" name="AutoShape 2" descr="What are some good examples of concentric circles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" y="23228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5743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ircles - Lessons - Tes Te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8454"/>
            <a:ext cx="21812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Juicy yellow lemon on a white background isolated - UC Davi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55" y="45005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What is the centre of mass of a Donut shaped object? - Quo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3145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67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KG True Colors" panose="02000506000000020003" pitchFamily="2" charset="0"/>
              </a:rPr>
              <a:t>This is a square. Can you </a:t>
            </a:r>
            <a:r>
              <a:rPr lang="en-US" b="1" dirty="0" smtClean="0">
                <a:latin typeface="KG True Colors" panose="02000506000000020003" pitchFamily="2" charset="0"/>
              </a:rPr>
              <a:t>trace</a:t>
            </a:r>
            <a:r>
              <a:rPr lang="en-US" dirty="0" smtClean="0">
                <a:latin typeface="KG True Colors" panose="02000506000000020003" pitchFamily="2" charset="0"/>
              </a:rPr>
              <a:t> the square.</a:t>
            </a:r>
            <a:endParaRPr lang="en-US" dirty="0">
              <a:latin typeface="KG True Colors" panose="02000506000000020003" pitchFamily="2" charset="0"/>
            </a:endParaRPr>
          </a:p>
        </p:txBody>
      </p:sp>
      <p:pic>
        <p:nvPicPr>
          <p:cNvPr id="4098" name="Picture 2" descr="Tracing lines and shapes by Teaching Youngins | Teachers Pay Teac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98" y="1447800"/>
            <a:ext cx="4419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49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KG True Colors" panose="02000506000000020003" pitchFamily="2" charset="0"/>
              </a:rPr>
              <a:t>These are real life examples of a square. Can you </a:t>
            </a:r>
            <a:r>
              <a:rPr lang="en-US" sz="2800" b="1" dirty="0" smtClean="0">
                <a:latin typeface="KG True Colors" panose="02000506000000020003" pitchFamily="2" charset="0"/>
              </a:rPr>
              <a:t>count</a:t>
            </a:r>
            <a:r>
              <a:rPr lang="en-US" sz="2800" dirty="0" smtClean="0">
                <a:latin typeface="KG True Colors" panose="02000506000000020003" pitchFamily="2" charset="0"/>
              </a:rPr>
              <a:t> how many squares there are?</a:t>
            </a:r>
            <a:endParaRPr lang="en-US" sz="2800" dirty="0">
              <a:latin typeface="KG True Colors" panose="02000506000000020003" pitchFamily="2" charset="0"/>
            </a:endParaRPr>
          </a:p>
        </p:txBody>
      </p:sp>
      <p:sp>
        <p:nvSpPr>
          <p:cNvPr id="4" name="AutoShape 2" descr="Cheez It Png &amp; Free Cheez It.png Transparent Images #40912 - PNG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45" y="2026558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20" y="4267199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Square Box for Beauty Crea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917021"/>
            <a:ext cx="23050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quare wooden table 90x90 | IDFdesig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3542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57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G True Colors" panose="02000506000000020003" pitchFamily="2" charset="0"/>
              </a:rPr>
              <a:t>Point to the Circle.</a:t>
            </a:r>
            <a:endParaRPr lang="en-US" dirty="0">
              <a:latin typeface="KG True Colors" panose="02000506000000020003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5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44" y="2514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89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G True Colors" panose="02000506000000020003" pitchFamily="2" charset="0"/>
              </a:rPr>
              <a:t>Point to the Square.</a:t>
            </a:r>
            <a:endParaRPr lang="en-US" dirty="0">
              <a:latin typeface="KG True Colors" panose="02000506000000020003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590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7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84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KG True Colors" panose="02000506000000020003" pitchFamily="2" charset="0"/>
              </a:rPr>
              <a:t>This is a triangle. Have your child </a:t>
            </a:r>
            <a:r>
              <a:rPr lang="en-US" b="1" dirty="0" smtClean="0">
                <a:latin typeface="KG True Colors" panose="02000506000000020003" pitchFamily="2" charset="0"/>
              </a:rPr>
              <a:t>trace</a:t>
            </a:r>
            <a:r>
              <a:rPr lang="en-US" dirty="0" smtClean="0">
                <a:latin typeface="KG True Colors" panose="02000506000000020003" pitchFamily="2" charset="0"/>
              </a:rPr>
              <a:t> the triangle.</a:t>
            </a:r>
            <a:endParaRPr lang="en-US" dirty="0">
              <a:latin typeface="KG True Colors" panose="02000506000000020003" pitchFamily="2" charset="0"/>
            </a:endParaRPr>
          </a:p>
        </p:txBody>
      </p:sp>
      <p:pic>
        <p:nvPicPr>
          <p:cNvPr id="8196" name="Picture 4" descr="Dashed Triangle Icons - Download Free Vector Icons | Noun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21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262</Words>
  <Application>Microsoft Office PowerPoint</Application>
  <PresentationFormat>On-screen Show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All About Shapes</vt:lpstr>
      <vt:lpstr>Review Classroom Expectations</vt:lpstr>
      <vt:lpstr>This is a circle. Can you trace the circle?</vt:lpstr>
      <vt:lpstr>These are real life examples of a circle. Can you count how many circles there are?</vt:lpstr>
      <vt:lpstr>This is a square. Can you trace the square.</vt:lpstr>
      <vt:lpstr>These are real life examples of a square. Can you count how many squares there are?</vt:lpstr>
      <vt:lpstr>Point to the Circle.</vt:lpstr>
      <vt:lpstr>Point to the Square.</vt:lpstr>
      <vt:lpstr>This is a triangle. Have your child trace the triangle.</vt:lpstr>
      <vt:lpstr>These are real life examples of a triangle. Can you count the triangles.</vt:lpstr>
      <vt:lpstr>This is a rectangle. Can you trace the rectangle.</vt:lpstr>
      <vt:lpstr>These are real life examples of a rectangle. Can you count the rectangles?</vt:lpstr>
      <vt:lpstr>Point to the Triangle.</vt:lpstr>
      <vt:lpstr>Point to the Rectangle.</vt:lpstr>
      <vt:lpstr>This is a rhombus. Can you trace the rhombus?</vt:lpstr>
      <vt:lpstr>These are real life examples of a rhombus. Can you count the rhombi?</vt:lpstr>
      <vt:lpstr>This is a star. Can you trace the star?</vt:lpstr>
      <vt:lpstr>These are real life examples of a star. Can you count the stars?</vt:lpstr>
      <vt:lpstr>Point to the Rhombus.</vt:lpstr>
      <vt:lpstr>Point to the Star.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Shapes</dc:title>
  <dc:creator>Cassie Machen</dc:creator>
  <cp:lastModifiedBy>Cassie Machen</cp:lastModifiedBy>
  <cp:revision>17</cp:revision>
  <dcterms:created xsi:type="dcterms:W3CDTF">2020-07-15T20:31:57Z</dcterms:created>
  <dcterms:modified xsi:type="dcterms:W3CDTF">2020-07-15T22:55:35Z</dcterms:modified>
</cp:coreProperties>
</file>