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5B3DC2-5B50-4DB5-8D7A-B7CDAB5B18A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65477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B3DC2-5B50-4DB5-8D7A-B7CDAB5B18A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64684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B3DC2-5B50-4DB5-8D7A-B7CDAB5B18A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41225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B3DC2-5B50-4DB5-8D7A-B7CDAB5B18A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254458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B3DC2-5B50-4DB5-8D7A-B7CDAB5B18A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84802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5B3DC2-5B50-4DB5-8D7A-B7CDAB5B18A6}"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309020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B3DC2-5B50-4DB5-8D7A-B7CDAB5B18A6}"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78384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B3DC2-5B50-4DB5-8D7A-B7CDAB5B18A6}"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201616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B3DC2-5B50-4DB5-8D7A-B7CDAB5B18A6}"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1528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B3DC2-5B50-4DB5-8D7A-B7CDAB5B18A6}"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249561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B3DC2-5B50-4DB5-8D7A-B7CDAB5B18A6}"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56549-B413-4FE5-A001-7B028706E9C5}" type="slidenum">
              <a:rPr lang="en-US" smtClean="0"/>
              <a:t>‹#›</a:t>
            </a:fld>
            <a:endParaRPr lang="en-US"/>
          </a:p>
        </p:txBody>
      </p:sp>
    </p:spTree>
    <p:extLst>
      <p:ext uri="{BB962C8B-B14F-4D97-AF65-F5344CB8AC3E}">
        <p14:creationId xmlns:p14="http://schemas.microsoft.com/office/powerpoint/2010/main" val="3850364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B3DC2-5B50-4DB5-8D7A-B7CDAB5B18A6}" type="datetimeFigureOut">
              <a:rPr lang="en-US" smtClean="0"/>
              <a:t>7/7/2020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56549-B413-4FE5-A001-7B028706E9C5}" type="slidenum">
              <a:rPr lang="en-US" smtClean="0"/>
              <a:t>‹#›</a:t>
            </a:fld>
            <a:endParaRPr lang="en-US"/>
          </a:p>
        </p:txBody>
      </p:sp>
    </p:spTree>
    <p:extLst>
      <p:ext uri="{BB962C8B-B14F-4D97-AF65-F5344CB8AC3E}">
        <p14:creationId xmlns:p14="http://schemas.microsoft.com/office/powerpoint/2010/main" val="104589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018" y="278263"/>
            <a:ext cx="1371600" cy="1294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a:spLocks noGrp="1"/>
          </p:cNvSpPr>
          <p:nvPr>
            <p:ph type="ctrTitle"/>
          </p:nvPr>
        </p:nvSpPr>
        <p:spPr>
          <a:xfrm>
            <a:off x="2150745" y="304800"/>
            <a:ext cx="4724400" cy="1295400"/>
          </a:xfrm>
        </p:spPr>
        <p:txBody>
          <a:bodyPr>
            <a:normAutofit/>
          </a:bodyPr>
          <a:lstStyle/>
          <a:p>
            <a:r>
              <a:rPr lang="en-US" sz="2800" dirty="0" smtClean="0">
                <a:latin typeface="KG True Colors" panose="02000506000000020003" pitchFamily="2" charset="0"/>
              </a:rPr>
              <a:t>Interactive Cooking Lesson</a:t>
            </a:r>
            <a:endParaRPr lang="en-US" sz="2800" dirty="0">
              <a:latin typeface="KG True Colors" panose="02000506000000020003" pitchFamily="2" charset="0"/>
            </a:endParaRPr>
          </a:p>
        </p:txBody>
      </p:sp>
      <p:sp>
        <p:nvSpPr>
          <p:cNvPr id="6" name="Subtitle 2"/>
          <p:cNvSpPr>
            <a:spLocks noGrp="1"/>
          </p:cNvSpPr>
          <p:nvPr>
            <p:ph type="subTitle" idx="1"/>
          </p:nvPr>
        </p:nvSpPr>
        <p:spPr>
          <a:xfrm>
            <a:off x="1312545" y="3855893"/>
            <a:ext cx="6400800" cy="609600"/>
          </a:xfrm>
        </p:spPr>
        <p:txBody>
          <a:bodyPr>
            <a:normAutofit/>
          </a:bodyPr>
          <a:lstStyle/>
          <a:p>
            <a:r>
              <a:rPr lang="en-US" dirty="0" smtClean="0">
                <a:solidFill>
                  <a:schemeClr val="tx1"/>
                </a:solidFill>
                <a:latin typeface="KG True Colors" panose="02000506000000020003" pitchFamily="2" charset="0"/>
              </a:rPr>
              <a:t>Review Classroom Expectations</a:t>
            </a:r>
          </a:p>
          <a:p>
            <a:endParaRPr lang="en-US" dirty="0" smtClean="0">
              <a:solidFill>
                <a:schemeClr val="tx1"/>
              </a:solidFill>
              <a:latin typeface="KG True Colors" panose="02000506000000020003" pitchFamily="2" charset="0"/>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655127"/>
            <a:ext cx="382714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0845" y="4662054"/>
            <a:ext cx="3835134" cy="1880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580997" y="1981353"/>
            <a:ext cx="3962399" cy="830997"/>
          </a:xfrm>
          <a:prstGeom prst="rect">
            <a:avLst/>
          </a:prstGeom>
          <a:noFill/>
        </p:spPr>
        <p:txBody>
          <a:bodyPr wrap="square" rtlCol="0">
            <a:spAutoFit/>
          </a:bodyPr>
          <a:lstStyle/>
          <a:p>
            <a:pPr algn="ctr"/>
            <a:r>
              <a:rPr lang="en-US" sz="2400" b="1" dirty="0" smtClean="0">
                <a:latin typeface="KG True Colors" panose="02000506000000020003" pitchFamily="2" charset="0"/>
              </a:rPr>
              <a:t>Let’s Make:</a:t>
            </a:r>
          </a:p>
          <a:p>
            <a:pPr algn="ctr"/>
            <a:r>
              <a:rPr lang="en-US" sz="2400" b="1" dirty="0" smtClean="0">
                <a:latin typeface="KG True Colors" panose="02000506000000020003" pitchFamily="2" charset="0"/>
              </a:rPr>
              <a:t>Healthy Banana Split</a:t>
            </a:r>
            <a:endParaRPr lang="en-US" sz="2400" b="1" dirty="0">
              <a:latin typeface="KG True Colors" panose="02000506000000020003" pitchFamily="2" charset="0"/>
            </a:endParaRPr>
          </a:p>
        </p:txBody>
      </p:sp>
      <p:pic>
        <p:nvPicPr>
          <p:cNvPr id="1026" name="Picture 2" descr="Simple and Healthy Recipes for After School Snack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1" y="1545964"/>
            <a:ext cx="1499386" cy="21116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nana and strawberry ice cream with fresh fruit - Hopewood Lifesty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677856"/>
            <a:ext cx="247650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68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0287" y="564546"/>
            <a:ext cx="3962400" cy="461665"/>
          </a:xfrm>
          <a:prstGeom prst="rect">
            <a:avLst/>
          </a:prstGeom>
        </p:spPr>
        <p:txBody>
          <a:bodyPr wrap="square">
            <a:spAutoFit/>
          </a:bodyPr>
          <a:lstStyle/>
          <a:p>
            <a:pPr lvl="0" algn="ctr"/>
            <a:r>
              <a:rPr lang="en-US" sz="2400" dirty="0">
                <a:solidFill>
                  <a:prstClr val="black"/>
                </a:solidFill>
                <a:latin typeface="KG True Colors" panose="02000506000000020003" pitchFamily="2" charset="0"/>
              </a:rPr>
              <a:t>Interactive Cooking Lesson</a:t>
            </a:r>
          </a:p>
        </p:txBody>
      </p:sp>
      <p:sp>
        <p:nvSpPr>
          <p:cNvPr id="5" name="Rectangle 4"/>
          <p:cNvSpPr/>
          <p:nvPr/>
        </p:nvSpPr>
        <p:spPr>
          <a:xfrm>
            <a:off x="586687" y="4459412"/>
            <a:ext cx="8229600" cy="1938992"/>
          </a:xfrm>
          <a:prstGeom prst="rect">
            <a:avLst/>
          </a:prstGeom>
        </p:spPr>
        <p:txBody>
          <a:bodyPr wrap="square">
            <a:spAutoFit/>
          </a:bodyPr>
          <a:lstStyle/>
          <a:p>
            <a:pPr algn="ctr"/>
            <a:r>
              <a:rPr lang="en-US" sz="2400" dirty="0" smtClean="0">
                <a:latin typeface="KG True Colors" panose="02000506000000020003" pitchFamily="2" charset="0"/>
              </a:rPr>
              <a:t>During the lesson please encourage your child to use their 5 senses, (sight, smell, touch, taste and hearing). You can also practice counting, for example when stirring. While engaging your child in stirring, scooping and pouring you are also encouraging fine motor skills! </a:t>
            </a:r>
            <a:endParaRPr lang="en-US" sz="2400" dirty="0">
              <a:latin typeface="KG True Colors" panose="02000506000000020003" pitchFamily="2" charset="0"/>
            </a:endParaRPr>
          </a:p>
        </p:txBody>
      </p:sp>
      <p:sp>
        <p:nvSpPr>
          <p:cNvPr id="7" name="TextBox 6"/>
          <p:cNvSpPr txBox="1"/>
          <p:nvPr/>
        </p:nvSpPr>
        <p:spPr>
          <a:xfrm>
            <a:off x="2720287" y="1568315"/>
            <a:ext cx="3962399" cy="830997"/>
          </a:xfrm>
          <a:prstGeom prst="rect">
            <a:avLst/>
          </a:prstGeom>
          <a:noFill/>
        </p:spPr>
        <p:txBody>
          <a:bodyPr wrap="square" rtlCol="0">
            <a:spAutoFit/>
          </a:bodyPr>
          <a:lstStyle/>
          <a:p>
            <a:pPr algn="ctr"/>
            <a:r>
              <a:rPr lang="en-US" sz="2400" b="1" dirty="0" smtClean="0">
                <a:latin typeface="KG True Colors" panose="02000506000000020003" pitchFamily="2" charset="0"/>
              </a:rPr>
              <a:t>Let’s Make</a:t>
            </a:r>
            <a:r>
              <a:rPr lang="en-US" sz="2400" b="1" dirty="0" smtClean="0">
                <a:latin typeface="KG True Colors" panose="02000506000000020003" pitchFamily="2" charset="0"/>
              </a:rPr>
              <a:t>:</a:t>
            </a:r>
            <a:endParaRPr lang="en-US" sz="2400" b="1" dirty="0">
              <a:latin typeface="KG True Colors" panose="02000506000000020003" pitchFamily="2" charset="0"/>
            </a:endParaRPr>
          </a:p>
          <a:p>
            <a:pPr algn="ctr"/>
            <a:r>
              <a:rPr lang="en-US" sz="2400" b="1" dirty="0" smtClean="0">
                <a:latin typeface="KG True Colors" panose="02000506000000020003" pitchFamily="2" charset="0"/>
              </a:rPr>
              <a:t>Healthy Banana Split</a:t>
            </a:r>
            <a:endParaRPr lang="en-US" sz="2400" b="1" dirty="0" smtClean="0">
              <a:latin typeface="KG True Colors" panose="02000506000000020003" pitchFamily="2" charset="0"/>
            </a:endParaRPr>
          </a:p>
        </p:txBody>
      </p:sp>
      <p:pic>
        <p:nvPicPr>
          <p:cNvPr id="9" name="Picture 2" descr="Simple and Healthy Recipes for After School Snac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568315"/>
            <a:ext cx="1499386" cy="21116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anana and strawberry ice cream with fresh fruit - Hopewood Lifesty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2078" y="1700207"/>
            <a:ext cx="247650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9000" y="762000"/>
            <a:ext cx="4800600" cy="2616101"/>
          </a:xfrm>
          <a:prstGeom prst="rect">
            <a:avLst/>
          </a:prstGeom>
          <a:noFill/>
        </p:spPr>
        <p:txBody>
          <a:bodyPr wrap="square" rtlCol="0">
            <a:spAutoFit/>
          </a:bodyPr>
          <a:lstStyle/>
          <a:p>
            <a:pPr algn="ctr"/>
            <a:r>
              <a:rPr lang="en-US" sz="2400" u="sng" dirty="0" smtClean="0">
                <a:latin typeface="KG True Colors" panose="02000506000000020003" pitchFamily="2" charset="0"/>
              </a:rPr>
              <a:t>You will need:</a:t>
            </a:r>
          </a:p>
          <a:p>
            <a:pPr algn="ctr"/>
            <a:r>
              <a:rPr lang="en-US" sz="2000" dirty="0" smtClean="0">
                <a:latin typeface="KG True Colors" panose="02000506000000020003" pitchFamily="2" charset="0"/>
              </a:rPr>
              <a:t>*</a:t>
            </a:r>
            <a:r>
              <a:rPr lang="en-US" sz="2000" b="1" dirty="0" smtClean="0">
                <a:latin typeface="KG True Colors" panose="02000506000000020003" pitchFamily="2" charset="0"/>
              </a:rPr>
              <a:t>1 Ripe Banana</a:t>
            </a:r>
            <a:r>
              <a:rPr lang="en-US" sz="2000" b="1" dirty="0" smtClean="0">
                <a:latin typeface="KG True Colors" panose="02000506000000020003" pitchFamily="2" charset="0"/>
              </a:rPr>
              <a:t>,</a:t>
            </a:r>
            <a:endParaRPr lang="en-US" sz="2000" dirty="0" smtClean="0">
              <a:latin typeface="KG True Colors" panose="02000506000000020003" pitchFamily="2" charset="0"/>
            </a:endParaRPr>
          </a:p>
          <a:p>
            <a:pPr algn="ctr"/>
            <a:r>
              <a:rPr lang="en-US" sz="2000" b="1" dirty="0" smtClean="0">
                <a:latin typeface="KG True Colors" panose="02000506000000020003" pitchFamily="2" charset="0"/>
              </a:rPr>
              <a:t>*</a:t>
            </a:r>
            <a:r>
              <a:rPr lang="en-US" sz="2000" b="1" dirty="0" smtClean="0">
                <a:latin typeface="KG True Colors" panose="02000506000000020003" pitchFamily="2" charset="0"/>
              </a:rPr>
              <a:t>Strawberries </a:t>
            </a:r>
            <a:r>
              <a:rPr lang="en-US" sz="2000" dirty="0" smtClean="0">
                <a:latin typeface="KG True Colors" panose="02000506000000020003" pitchFamily="2" charset="0"/>
              </a:rPr>
              <a:t>(Cut into slices)</a:t>
            </a:r>
            <a:endParaRPr lang="en-US" sz="2000" dirty="0" smtClean="0">
              <a:latin typeface="KG True Colors" panose="02000506000000020003" pitchFamily="2" charset="0"/>
            </a:endParaRPr>
          </a:p>
          <a:p>
            <a:pPr algn="ctr"/>
            <a:r>
              <a:rPr lang="en-US" sz="2000" i="1" dirty="0" smtClean="0">
                <a:latin typeface="KG True Colors" panose="02000506000000020003" pitchFamily="2" charset="0"/>
              </a:rPr>
              <a:t>Feel free to add additional fruit as desired, For example blueberries, raspberries or blackberries. </a:t>
            </a:r>
          </a:p>
          <a:p>
            <a:pPr algn="ctr"/>
            <a:r>
              <a:rPr lang="en-US" sz="2000" b="1" dirty="0" smtClean="0">
                <a:latin typeface="KG True Colors" panose="02000506000000020003" pitchFamily="2" charset="0"/>
              </a:rPr>
              <a:t>*</a:t>
            </a:r>
            <a:r>
              <a:rPr lang="en-US" sz="2000" b="1" dirty="0" smtClean="0">
                <a:latin typeface="KG True Colors" panose="02000506000000020003" pitchFamily="2" charset="0"/>
              </a:rPr>
              <a:t>1 </a:t>
            </a:r>
            <a:r>
              <a:rPr lang="en-US" sz="2000" b="1" dirty="0" smtClean="0">
                <a:latin typeface="KG True Colors" panose="02000506000000020003" pitchFamily="2" charset="0"/>
              </a:rPr>
              <a:t>Vanilla </a:t>
            </a:r>
            <a:r>
              <a:rPr lang="en-US" sz="2000" b="1" dirty="0" smtClean="0">
                <a:latin typeface="KG True Colors" panose="02000506000000020003" pitchFamily="2" charset="0"/>
              </a:rPr>
              <a:t>yogurt cup</a:t>
            </a:r>
          </a:p>
          <a:p>
            <a:pPr algn="ctr"/>
            <a:r>
              <a:rPr lang="en-US" sz="2000" dirty="0" smtClean="0">
                <a:latin typeface="KG True Colors" panose="02000506000000020003" pitchFamily="2" charset="0"/>
              </a:rPr>
              <a:t>*</a:t>
            </a:r>
            <a:r>
              <a:rPr lang="en-US" sz="2000" b="1" dirty="0" smtClean="0">
                <a:latin typeface="KG True Colors" panose="02000506000000020003" pitchFamily="2" charset="0"/>
              </a:rPr>
              <a:t>Chocolate syrup</a:t>
            </a:r>
            <a:endParaRPr lang="en-US" sz="2000" dirty="0" smtClean="0">
              <a:latin typeface="KG True Colors" panose="02000506000000020003" pitchFamily="2" charset="0"/>
            </a:endParaRPr>
          </a:p>
        </p:txBody>
      </p:sp>
      <p:sp>
        <p:nvSpPr>
          <p:cNvPr id="5" name="TextBox 4"/>
          <p:cNvSpPr txBox="1"/>
          <p:nvPr/>
        </p:nvSpPr>
        <p:spPr>
          <a:xfrm>
            <a:off x="789482" y="3908976"/>
            <a:ext cx="8001000" cy="1938992"/>
          </a:xfrm>
          <a:prstGeom prst="rect">
            <a:avLst/>
          </a:prstGeom>
          <a:noFill/>
        </p:spPr>
        <p:txBody>
          <a:bodyPr wrap="square" rtlCol="0">
            <a:spAutoFit/>
          </a:bodyPr>
          <a:lstStyle/>
          <a:p>
            <a:pPr algn="ctr"/>
            <a:r>
              <a:rPr lang="en-US" sz="2000" b="1" dirty="0" smtClean="0">
                <a:latin typeface="KG True Colors" panose="02000506000000020003" pitchFamily="2" charset="0"/>
              </a:rPr>
              <a:t>Review Directions</a:t>
            </a:r>
            <a:r>
              <a:rPr lang="en-US" sz="2000" dirty="0" smtClean="0">
                <a:latin typeface="KG True Colors" panose="02000506000000020003" pitchFamily="2" charset="0"/>
              </a:rPr>
              <a:t>:</a:t>
            </a:r>
          </a:p>
          <a:p>
            <a:pPr marL="457200" indent="-457200" algn="ctr">
              <a:buAutoNum type="arabicPeriod"/>
            </a:pPr>
            <a:r>
              <a:rPr lang="en-US" sz="2000" dirty="0" smtClean="0">
                <a:latin typeface="KG True Colors" panose="02000506000000020003" pitchFamily="2" charset="0"/>
              </a:rPr>
              <a:t>Cut banana down the middle the long direction</a:t>
            </a:r>
            <a:r>
              <a:rPr lang="en-US" sz="2000" dirty="0" smtClean="0">
                <a:latin typeface="KG True Colors" panose="02000506000000020003" pitchFamily="2" charset="0"/>
              </a:rPr>
              <a:t>.</a:t>
            </a:r>
            <a:endParaRPr lang="en-US" sz="2000" dirty="0" smtClean="0">
              <a:latin typeface="KG True Colors" panose="02000506000000020003" pitchFamily="2" charset="0"/>
            </a:endParaRPr>
          </a:p>
          <a:p>
            <a:pPr marL="457200" indent="-457200" algn="ctr">
              <a:buAutoNum type="arabicPeriod"/>
            </a:pPr>
            <a:r>
              <a:rPr lang="en-US" sz="2000" dirty="0" smtClean="0">
                <a:latin typeface="KG True Colors" panose="02000506000000020003" pitchFamily="2" charset="0"/>
              </a:rPr>
              <a:t>Fill the banana with vanilla yogurt</a:t>
            </a:r>
            <a:r>
              <a:rPr lang="en-US" sz="2000" dirty="0" smtClean="0">
                <a:latin typeface="KG True Colors" panose="02000506000000020003" pitchFamily="2" charset="0"/>
              </a:rPr>
              <a:t>.</a:t>
            </a:r>
            <a:endParaRPr lang="en-US" sz="2000" dirty="0" smtClean="0">
              <a:latin typeface="KG True Colors" panose="02000506000000020003" pitchFamily="2" charset="0"/>
            </a:endParaRPr>
          </a:p>
          <a:p>
            <a:pPr marL="457200" indent="-457200" algn="ctr">
              <a:buAutoNum type="arabicPeriod"/>
            </a:pPr>
            <a:r>
              <a:rPr lang="en-US" sz="2000" dirty="0" smtClean="0">
                <a:latin typeface="KG True Colors" panose="02000506000000020003" pitchFamily="2" charset="0"/>
              </a:rPr>
              <a:t>Add Strawberry slices. (Feel free to add other fruit as desired)</a:t>
            </a:r>
            <a:endParaRPr lang="en-US" sz="2000" dirty="0" smtClean="0">
              <a:latin typeface="KG True Colors" panose="02000506000000020003" pitchFamily="2" charset="0"/>
            </a:endParaRPr>
          </a:p>
          <a:p>
            <a:pPr marL="457200" indent="-457200" algn="ctr">
              <a:buAutoNum type="arabicPeriod"/>
            </a:pPr>
            <a:r>
              <a:rPr lang="en-US" sz="2000" dirty="0" smtClean="0">
                <a:latin typeface="KG True Colors" panose="02000506000000020003" pitchFamily="2" charset="0"/>
              </a:rPr>
              <a:t>Drizzle chocolate syrup over your banana split.</a:t>
            </a:r>
            <a:endParaRPr lang="en-US" sz="2000" dirty="0" smtClean="0">
              <a:latin typeface="KG True Colors" panose="02000506000000020003" pitchFamily="2" charset="0"/>
            </a:endParaRPr>
          </a:p>
          <a:p>
            <a:pPr marL="457200" indent="-457200" algn="ctr">
              <a:buAutoNum type="arabicPeriod"/>
            </a:pPr>
            <a:r>
              <a:rPr lang="en-US" sz="2000" dirty="0" smtClean="0">
                <a:latin typeface="KG True Colors" panose="02000506000000020003" pitchFamily="2" charset="0"/>
              </a:rPr>
              <a:t>Enjoy!</a:t>
            </a:r>
            <a:endParaRPr lang="en-US" sz="2000" dirty="0" smtClean="0">
              <a:latin typeface="KG True Colors" panose="02000506000000020003" pitchFamily="2" charset="0"/>
            </a:endParaRPr>
          </a:p>
        </p:txBody>
      </p:sp>
      <p:sp>
        <p:nvSpPr>
          <p:cNvPr id="6" name="Content Placeholder 2"/>
          <p:cNvSpPr>
            <a:spLocks noGrp="1"/>
          </p:cNvSpPr>
          <p:nvPr>
            <p:ph idx="1"/>
          </p:nvPr>
        </p:nvSpPr>
        <p:spPr>
          <a:xfrm>
            <a:off x="560882" y="5857961"/>
            <a:ext cx="8229600" cy="715963"/>
          </a:xfrm>
        </p:spPr>
        <p:txBody>
          <a:bodyPr>
            <a:normAutofit/>
          </a:bodyPr>
          <a:lstStyle/>
          <a:p>
            <a:pPr marL="0" indent="0" algn="ctr">
              <a:buNone/>
            </a:pPr>
            <a:r>
              <a:rPr lang="en-US" dirty="0" smtClean="0">
                <a:latin typeface="KG True Colors" panose="02000506000000020003" pitchFamily="2" charset="0"/>
              </a:rPr>
              <a:t>Collect all items necessary prior to the lesson.</a:t>
            </a:r>
            <a:endParaRPr lang="en-US" dirty="0">
              <a:latin typeface="KG True Colors" panose="02000506000000020003" pitchFamily="2" charset="0"/>
            </a:endParaRPr>
          </a:p>
        </p:txBody>
      </p:sp>
      <p:pic>
        <p:nvPicPr>
          <p:cNvPr id="8" name="Picture 2" descr="Simple and Healthy Recipes for After School Snac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952" y="1014232"/>
            <a:ext cx="1499386" cy="2111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941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92" y="2819400"/>
            <a:ext cx="4883856" cy="151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948" y="2819400"/>
            <a:ext cx="3345568" cy="153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a:spLocks noGrp="1"/>
          </p:cNvSpPr>
          <p:nvPr>
            <p:ph idx="1"/>
          </p:nvPr>
        </p:nvSpPr>
        <p:spPr>
          <a:xfrm>
            <a:off x="457200" y="4876800"/>
            <a:ext cx="8229600" cy="1249363"/>
          </a:xfrm>
        </p:spPr>
        <p:txBody>
          <a:bodyPr>
            <a:normAutofit fontScale="92500" lnSpcReduction="20000"/>
          </a:bodyPr>
          <a:lstStyle/>
          <a:p>
            <a:pPr marL="0" indent="0" algn="ctr">
              <a:buNone/>
            </a:pPr>
            <a:r>
              <a:rPr lang="en-US" dirty="0" smtClean="0">
                <a:latin typeface="KG True Colors" panose="02000506000000020003" pitchFamily="2" charset="0"/>
              </a:rPr>
              <a:t>Each cooking lesson begins with each student washing or sanitizing their hands as this is a good life skill.</a:t>
            </a:r>
            <a:endParaRPr lang="en-US" dirty="0">
              <a:latin typeface="KG True Colors" panose="02000506000000020003" pitchFamily="2" charset="0"/>
            </a:endParaRPr>
          </a:p>
        </p:txBody>
      </p:sp>
      <p:sp>
        <p:nvSpPr>
          <p:cNvPr id="7" name="TextBox 6"/>
          <p:cNvSpPr txBox="1"/>
          <p:nvPr/>
        </p:nvSpPr>
        <p:spPr>
          <a:xfrm>
            <a:off x="3611380" y="1288583"/>
            <a:ext cx="3288352" cy="461665"/>
          </a:xfrm>
          <a:prstGeom prst="rect">
            <a:avLst/>
          </a:prstGeom>
          <a:noFill/>
        </p:spPr>
        <p:txBody>
          <a:bodyPr wrap="square" rtlCol="0">
            <a:spAutoFit/>
          </a:bodyPr>
          <a:lstStyle/>
          <a:p>
            <a:r>
              <a:rPr lang="en-US" sz="2400" dirty="0" smtClean="0">
                <a:latin typeface="KG True Colors" panose="02000506000000020003" pitchFamily="2" charset="0"/>
              </a:rPr>
              <a:t>Wash / Sanitize hands</a:t>
            </a:r>
            <a:endParaRPr lang="en-US" sz="2400" dirty="0">
              <a:latin typeface="KG True Colors" panose="02000506000000020003" pitchFamily="2" charset="0"/>
            </a:endParaRPr>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6609" y="767361"/>
            <a:ext cx="1600200" cy="156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Simple and Healthy Recipes for After School Snack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0200" y="463597"/>
            <a:ext cx="1499386" cy="2111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05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0" y="676979"/>
            <a:ext cx="3505200" cy="830997"/>
          </a:xfrm>
          <a:prstGeom prst="rect">
            <a:avLst/>
          </a:prstGeom>
        </p:spPr>
        <p:txBody>
          <a:bodyPr wrap="square">
            <a:spAutoFit/>
          </a:bodyPr>
          <a:lstStyle/>
          <a:p>
            <a:pPr algn="ctr"/>
            <a:r>
              <a:rPr lang="en-US" sz="2400" dirty="0" smtClean="0">
                <a:latin typeface="KG True Colors" panose="02000506000000020003" pitchFamily="2" charset="0"/>
              </a:rPr>
              <a:t>Cut banana down the middle the long direction.</a:t>
            </a:r>
          </a:p>
        </p:txBody>
      </p:sp>
      <p:sp>
        <p:nvSpPr>
          <p:cNvPr id="8" name="Rectangle 7"/>
          <p:cNvSpPr/>
          <p:nvPr/>
        </p:nvSpPr>
        <p:spPr>
          <a:xfrm>
            <a:off x="3306930" y="2978575"/>
            <a:ext cx="3398670" cy="830997"/>
          </a:xfrm>
          <a:prstGeom prst="rect">
            <a:avLst/>
          </a:prstGeom>
        </p:spPr>
        <p:txBody>
          <a:bodyPr wrap="square">
            <a:spAutoFit/>
          </a:bodyPr>
          <a:lstStyle/>
          <a:p>
            <a:pPr algn="ctr"/>
            <a:r>
              <a:rPr lang="en-US" sz="2400" dirty="0" smtClean="0">
                <a:latin typeface="KG True Colors" panose="02000506000000020003" pitchFamily="2" charset="0"/>
              </a:rPr>
              <a:t>Fill the banana with vanilla yogurt.</a:t>
            </a:r>
          </a:p>
        </p:txBody>
      </p:sp>
      <p:pic>
        <p:nvPicPr>
          <p:cNvPr id="13" name="Picture 4" descr="Banana and strawberry ice cream with fresh fruit - Hopewood Lifesty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914" y="4664487"/>
            <a:ext cx="2476500" cy="18478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Banana and strawberry ice cream with fresh fruit - Hopewood Lifesty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4" y="228600"/>
            <a:ext cx="2476500" cy="18478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Simple and Healthy Recipes for After School Snack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0057" y="2338254"/>
            <a:ext cx="1499386" cy="211163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3370276" y="4958352"/>
            <a:ext cx="3370302" cy="1200329"/>
          </a:xfrm>
          <a:prstGeom prst="rect">
            <a:avLst/>
          </a:prstGeom>
        </p:spPr>
        <p:txBody>
          <a:bodyPr wrap="square">
            <a:spAutoFit/>
          </a:bodyPr>
          <a:lstStyle/>
          <a:p>
            <a:pPr algn="ctr"/>
            <a:r>
              <a:rPr lang="en-US" sz="2400" dirty="0" smtClean="0">
                <a:latin typeface="KG True Colors" panose="02000506000000020003" pitchFamily="2" charset="0"/>
              </a:rPr>
              <a:t>Add Strawberry slices. (Feel free to add other fruit as desired)</a:t>
            </a:r>
            <a:endParaRPr lang="en-US" sz="2400" dirty="0" smtClean="0">
              <a:latin typeface="KG True Colors" panose="02000506000000020003" pitchFamily="2" charset="0"/>
            </a:endParaRPr>
          </a:p>
        </p:txBody>
      </p:sp>
      <p:pic>
        <p:nvPicPr>
          <p:cNvPr id="3074" name="Picture 2" descr="The Easiest and Healthiest Banana Snack 🍌 Claudia Can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85724"/>
            <a:ext cx="21431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0275" y="2598734"/>
            <a:ext cx="2876550"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664487"/>
            <a:ext cx="257175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623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3952" y="1907303"/>
            <a:ext cx="3505200" cy="830997"/>
          </a:xfrm>
          <a:prstGeom prst="rect">
            <a:avLst/>
          </a:prstGeom>
        </p:spPr>
        <p:txBody>
          <a:bodyPr wrap="square">
            <a:spAutoFit/>
          </a:bodyPr>
          <a:lstStyle/>
          <a:p>
            <a:pPr algn="ctr"/>
            <a:r>
              <a:rPr lang="en-US" sz="2400" dirty="0" smtClean="0">
                <a:latin typeface="KG True Colors" panose="02000506000000020003" pitchFamily="2" charset="0"/>
              </a:rPr>
              <a:t>Drizzle chocolate syrup over your banana split.</a:t>
            </a:r>
          </a:p>
        </p:txBody>
      </p:sp>
      <p:pic>
        <p:nvPicPr>
          <p:cNvPr id="7" name="Picture 4" descr="Banana and strawberry ice cream with fresh fruit - Hopewood Lifesty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66" y="1458924"/>
            <a:ext cx="2476500" cy="1847851"/>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5297" y="141000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0" descr="Enjoy Your Summer Time - Enjoy Your Summer Png Transparent PN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3077" y="4641353"/>
            <a:ext cx="226695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66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097" y="914400"/>
            <a:ext cx="370522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484910" y="3048000"/>
            <a:ext cx="8229600" cy="3276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000" dirty="0" smtClean="0">
              <a:latin typeface="KG True Colors" panose="02000506000000020003" pitchFamily="2" charset="0"/>
            </a:endParaRP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After each cooking lesson we talk about whether or not each student was able to follow classroom expectations, if they were they earn two spot cards, each one is worth 5 minutes. </a:t>
            </a: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Did they participate with a quiet mouth, safe hands and body, listening ears and were they able to remain in their seat? </a:t>
            </a: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Now this may look different for your child while at home but it is good to revisit and reward for following expectations during lessons. Typically each student works for the same spot reward each day and are able to earn a total of 10 minutes.</a:t>
            </a:r>
            <a:endParaRPr lang="en-US" sz="2000" dirty="0">
              <a:solidFill>
                <a:schemeClr val="tx2">
                  <a:lumMod val="50000"/>
                </a:schemeClr>
              </a:solidFill>
              <a:latin typeface="KG True Colors" panose="02000506000000020003" pitchFamily="2" charset="0"/>
            </a:endParaRPr>
          </a:p>
        </p:txBody>
      </p:sp>
    </p:spTree>
    <p:extLst>
      <p:ext uri="{BB962C8B-B14F-4D97-AF65-F5344CB8AC3E}">
        <p14:creationId xmlns:p14="http://schemas.microsoft.com/office/powerpoint/2010/main" val="945192201"/>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336</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Interactive Cooking Lesson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Cassie Machen</dc:creator>
  <cp:lastModifiedBy>Cassie Machen</cp:lastModifiedBy>
  <cp:revision>8</cp:revision>
  <dcterms:created xsi:type="dcterms:W3CDTF">2020-07-07T16:04:40Z</dcterms:created>
  <dcterms:modified xsi:type="dcterms:W3CDTF">2020-07-07T17:17:20Z</dcterms:modified>
</cp:coreProperties>
</file>