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1D6E-760C-4411-8585-8B6B6D1DD37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ABAF-BDDA-4F6D-AFB0-90400AF10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1D6E-760C-4411-8585-8B6B6D1DD37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ABAF-BDDA-4F6D-AFB0-90400AF10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8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1D6E-760C-4411-8585-8B6B6D1DD37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ABAF-BDDA-4F6D-AFB0-90400AF10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7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1D6E-760C-4411-8585-8B6B6D1DD37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ABAF-BDDA-4F6D-AFB0-90400AF10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5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1D6E-760C-4411-8585-8B6B6D1DD37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ABAF-BDDA-4F6D-AFB0-90400AF10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07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1D6E-760C-4411-8585-8B6B6D1DD37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ABAF-BDDA-4F6D-AFB0-90400AF10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4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1D6E-760C-4411-8585-8B6B6D1DD37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ABAF-BDDA-4F6D-AFB0-90400AF10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63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1D6E-760C-4411-8585-8B6B6D1DD37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ABAF-BDDA-4F6D-AFB0-90400AF10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7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1D6E-760C-4411-8585-8B6B6D1DD37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ABAF-BDDA-4F6D-AFB0-90400AF10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72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1D6E-760C-4411-8585-8B6B6D1DD37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ABAF-BDDA-4F6D-AFB0-90400AF10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8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1D6E-760C-4411-8585-8B6B6D1DD37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ABAF-BDDA-4F6D-AFB0-90400AF10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A1D6E-760C-4411-8585-8B6B6D1DD37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ABAF-BDDA-4F6D-AFB0-90400AF10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6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57139" y="533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71640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ALL ABOUT THE NUMBER: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233170" y="2743200"/>
            <a:ext cx="6400800" cy="1752600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schemeClr val="tx1"/>
                </a:solidFill>
                <a:latin typeface="Bernard MT Condensed" panose="02050806060905020404" pitchFamily="18" charset="0"/>
              </a:rPr>
              <a:t>3</a:t>
            </a:r>
            <a:endParaRPr lang="en-US" sz="15000" dirty="0">
              <a:solidFill>
                <a:schemeClr val="tx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4061" y="5105400"/>
            <a:ext cx="594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KG True Colors" panose="02000506000000020003" pitchFamily="2" charset="0"/>
              </a:rPr>
              <a:t>Have your child trace the number </a:t>
            </a:r>
            <a:r>
              <a:rPr lang="en-US" sz="2800" dirty="0" smtClean="0">
                <a:latin typeface="KG True Colors" panose="02000506000000020003" pitchFamily="2" charset="0"/>
              </a:rPr>
              <a:t>three</a:t>
            </a:r>
            <a:r>
              <a:rPr lang="en-US" sz="2800" dirty="0" smtClean="0">
                <a:latin typeface="KG True Colors" panose="02000506000000020003" pitchFamily="2" charset="0"/>
              </a:rPr>
              <a:t> </a:t>
            </a:r>
            <a:r>
              <a:rPr lang="en-US" sz="2800" dirty="0" smtClean="0">
                <a:latin typeface="KG True Colors" panose="02000506000000020003" pitchFamily="2" charset="0"/>
              </a:rPr>
              <a:t>with their finger!</a:t>
            </a:r>
            <a:endParaRPr lang="en-US" sz="28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79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08651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2563" y="1524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It’s name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22563" y="2667000"/>
            <a:ext cx="8229600" cy="2362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5000" dirty="0" smtClean="0">
                <a:latin typeface="Bernard MT Condensed" panose="02050806060905020404" pitchFamily="18" charset="0"/>
              </a:rPr>
              <a:t>Three</a:t>
            </a:r>
            <a:endParaRPr lang="en-US" sz="15000" dirty="0">
              <a:latin typeface="Bernard MT Condensed" panose="020508060609050204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5174397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True Colors" panose="02000506000000020003" pitchFamily="2" charset="0"/>
              </a:rPr>
              <a:t>Write the word </a:t>
            </a:r>
            <a:r>
              <a:rPr lang="en-US" sz="2400" dirty="0" smtClean="0">
                <a:latin typeface="KG True Colors" panose="02000506000000020003" pitchFamily="2" charset="0"/>
              </a:rPr>
              <a:t>“three” </a:t>
            </a:r>
            <a:r>
              <a:rPr lang="en-US" sz="2400" dirty="0" smtClean="0">
                <a:latin typeface="KG True Colors" panose="02000506000000020003" pitchFamily="2" charset="0"/>
              </a:rPr>
              <a:t>out in front of your child! This provides modeling and makes the lesson more relatable! 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788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01291" y="2286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143313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Let’s count it…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6" name="Picture 5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3800590" y="2736850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2341764" y="2736850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5245561" y="2736850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We have </a:t>
            </a:r>
            <a:r>
              <a:rPr lang="en-US" sz="2400" b="1" dirty="0" smtClean="0">
                <a:latin typeface="KG True Colors" panose="02000506000000020003" pitchFamily="2" charset="0"/>
              </a:rPr>
              <a:t>three</a:t>
            </a:r>
            <a:r>
              <a:rPr lang="en-US" sz="2400" dirty="0" smtClean="0">
                <a:latin typeface="KG True Colors" panose="02000506000000020003" pitchFamily="2" charset="0"/>
              </a:rPr>
              <a:t> cacti. </a:t>
            </a:r>
            <a:endParaRPr lang="en-US" sz="2400" dirty="0" smtClean="0">
              <a:latin typeface="KG True Colors" panose="02000506000000020003" pitchFamily="2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Try counting things around your home that equal </a:t>
            </a:r>
            <a:r>
              <a:rPr lang="en-US" sz="2400" b="1" dirty="0" smtClean="0">
                <a:latin typeface="KG True Colors" panose="02000506000000020003" pitchFamily="2" charset="0"/>
              </a:rPr>
              <a:t>three</a:t>
            </a:r>
            <a:r>
              <a:rPr lang="en-US" sz="2400" dirty="0" smtClean="0">
                <a:latin typeface="KG True Colors" panose="02000506000000020003" pitchFamily="2" charset="0"/>
              </a:rPr>
              <a:t>.</a:t>
            </a:r>
            <a:endParaRPr lang="en-US" sz="2400" dirty="0" smtClean="0">
              <a:latin typeface="KG True Colors" panose="02000506000000020003" pitchFamily="2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Example: </a:t>
            </a:r>
            <a:r>
              <a:rPr lang="en-US" sz="2400" dirty="0" smtClean="0">
                <a:latin typeface="KG True Colors" panose="02000506000000020003" pitchFamily="2" charset="0"/>
              </a:rPr>
              <a:t>three knickknacks , three cups </a:t>
            </a:r>
            <a:r>
              <a:rPr lang="en-US" sz="2400" dirty="0" smtClean="0">
                <a:latin typeface="KG True Colors" panose="02000506000000020003" pitchFamily="2" charset="0"/>
              </a:rPr>
              <a:t>or </a:t>
            </a:r>
            <a:r>
              <a:rPr lang="en-US" sz="2400" dirty="0" smtClean="0">
                <a:latin typeface="KG True Colors" panose="02000506000000020003" pitchFamily="2" charset="0"/>
              </a:rPr>
              <a:t>three crayons</a:t>
            </a:r>
            <a:r>
              <a:rPr lang="en-US" sz="2400" dirty="0" smtClean="0">
                <a:latin typeface="KG True Colors" panose="02000506000000020003" pitchFamily="2" charset="0"/>
              </a:rPr>
              <a:t>!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541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200400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138464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Let’s tally it…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6" name="Picture 5" descr="Tally Marks 1 5, HD Png Download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37" r="58938"/>
          <a:stretch/>
        </p:blipFill>
        <p:spPr bwMode="auto">
          <a:xfrm>
            <a:off x="4191952" y="2567622"/>
            <a:ext cx="760095" cy="17227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KG True Colors" panose="02000506000000020003" pitchFamily="2" charset="0"/>
              </a:rPr>
              <a:t>T</a:t>
            </a:r>
            <a:r>
              <a:rPr lang="en-US" sz="2400" dirty="0" smtClean="0">
                <a:latin typeface="KG True Colors" panose="02000506000000020003" pitchFamily="2" charset="0"/>
              </a:rPr>
              <a:t>his is another opportunity for you to model how you would “tally” using a writing utensil. </a:t>
            </a:r>
            <a:r>
              <a:rPr lang="en-US" sz="2400" dirty="0" smtClean="0">
                <a:latin typeface="KG True Colors" panose="02000506000000020003" pitchFamily="2" charset="0"/>
                <a:sym typeface="Wingdings" panose="05000000000000000000" pitchFamily="2" charset="2"/>
              </a:rPr>
              <a:t> You can also have your child use their finger to count the tally’s.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409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57141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1053" y="138464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The number before it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2362200"/>
            <a:ext cx="108108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dirty="0" smtClean="0">
                <a:latin typeface="Bernard MT Condensed" panose="02050806060905020404" pitchFamily="18" charset="0"/>
              </a:rPr>
              <a:t>2</a:t>
            </a:r>
            <a:endParaRPr lang="en-US" sz="13000" dirty="0">
              <a:latin typeface="Bernard MT Condensed" panose="02050806060905020404" pitchFamily="18" charset="0"/>
            </a:endParaRPr>
          </a:p>
        </p:txBody>
      </p:sp>
      <p:pic>
        <p:nvPicPr>
          <p:cNvPr id="7" name="Picture 6" descr="Numbers 1 10 - Lessons - Tes Teach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343400"/>
            <a:ext cx="5943600" cy="13519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The number before </a:t>
            </a:r>
            <a:r>
              <a:rPr lang="en-US" sz="2400" dirty="0" smtClean="0">
                <a:latin typeface="KG True Colors" panose="02000506000000020003" pitchFamily="2" charset="0"/>
              </a:rPr>
              <a:t>three </a:t>
            </a:r>
            <a:r>
              <a:rPr lang="en-US" sz="2400" dirty="0" smtClean="0">
                <a:latin typeface="KG True Colors" panose="02000506000000020003" pitchFamily="2" charset="0"/>
              </a:rPr>
              <a:t>is </a:t>
            </a:r>
            <a:r>
              <a:rPr lang="en-US" sz="2400" dirty="0" smtClean="0">
                <a:latin typeface="KG True Colors" panose="02000506000000020003" pitchFamily="2" charset="0"/>
              </a:rPr>
              <a:t>two. </a:t>
            </a:r>
            <a:r>
              <a:rPr lang="en-US" sz="2400" dirty="0" smtClean="0">
                <a:latin typeface="KG True Colors" panose="02000506000000020003" pitchFamily="2" charset="0"/>
              </a:rPr>
              <a:t>Take a moment to show your child on the number line.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182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540268" y="20782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5636" y="123224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The number after it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0330" y="2216727"/>
            <a:ext cx="12573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latin typeface="Bernard MT Condensed" panose="02050806060905020404" pitchFamily="18" charset="0"/>
              </a:rPr>
              <a:t>4</a:t>
            </a:r>
            <a:endParaRPr lang="en-US" sz="15000" dirty="0">
              <a:latin typeface="Bernard MT Condensed" panose="02050806060905020404" pitchFamily="18" charset="0"/>
            </a:endParaRPr>
          </a:p>
        </p:txBody>
      </p:sp>
      <p:pic>
        <p:nvPicPr>
          <p:cNvPr id="7" name="Picture 6" descr="Numbers 1 10 - Lessons - Tes Teach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636" y="4267200"/>
            <a:ext cx="5943600" cy="13519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54180" y="5715000"/>
            <a:ext cx="8229600" cy="914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The number after </a:t>
            </a:r>
            <a:r>
              <a:rPr lang="en-US" sz="2400" dirty="0" smtClean="0">
                <a:latin typeface="KG True Colors" panose="02000506000000020003" pitchFamily="2" charset="0"/>
              </a:rPr>
              <a:t>three</a:t>
            </a:r>
            <a:r>
              <a:rPr lang="en-US" sz="2400" dirty="0" smtClean="0">
                <a:latin typeface="KG True Colors" panose="02000506000000020003" pitchFamily="2" charset="0"/>
              </a:rPr>
              <a:t> </a:t>
            </a:r>
            <a:r>
              <a:rPr lang="en-US" sz="2400" dirty="0" smtClean="0">
                <a:latin typeface="KG True Colors" panose="02000506000000020003" pitchFamily="2" charset="0"/>
              </a:rPr>
              <a:t>is </a:t>
            </a:r>
            <a:r>
              <a:rPr lang="en-US" sz="2400" dirty="0" smtClean="0">
                <a:latin typeface="KG True Colors" panose="02000506000000020003" pitchFamily="2" charset="0"/>
              </a:rPr>
              <a:t>four</a:t>
            </a:r>
            <a:r>
              <a:rPr lang="en-US" sz="2400" dirty="0" smtClean="0">
                <a:latin typeface="KG True Colors" panose="02000506000000020003" pitchFamily="2" charset="0"/>
              </a:rPr>
              <a:t>. </a:t>
            </a:r>
            <a:r>
              <a:rPr lang="en-US" sz="2400" dirty="0" smtClean="0">
                <a:latin typeface="KG True Colors" panose="02000506000000020003" pitchFamily="2" charset="0"/>
              </a:rPr>
              <a:t>Take a moment to show your child on the number line.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085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43287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363865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Number Identification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9" y="2514600"/>
            <a:ext cx="8229600" cy="19049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KG True Colors" panose="02000506000000020003" pitchFamily="2" charset="0"/>
              </a:rPr>
              <a:t>You can work on number identification with your child by printing off or writing numbers 1-10 and asking them to identify a specific number out of a field of two!</a:t>
            </a:r>
          </a:p>
          <a:p>
            <a:pPr marL="0" indent="0" algn="ctr">
              <a:buNone/>
            </a:pPr>
            <a:r>
              <a:rPr lang="en-US" sz="2800" dirty="0" smtClean="0">
                <a:latin typeface="KG True Colors" panose="02000506000000020003" pitchFamily="2" charset="0"/>
              </a:rPr>
              <a:t>For example: below we have two numbers </a:t>
            </a:r>
            <a:r>
              <a:rPr lang="en-US" sz="2800" dirty="0" smtClean="0">
                <a:latin typeface="KG True Colors" panose="02000506000000020003" pitchFamily="2" charset="0"/>
              </a:rPr>
              <a:t>five</a:t>
            </a:r>
            <a:r>
              <a:rPr lang="en-US" sz="2800" dirty="0" smtClean="0">
                <a:latin typeface="KG True Colors" panose="02000506000000020003" pitchFamily="2" charset="0"/>
              </a:rPr>
              <a:t> </a:t>
            </a:r>
            <a:r>
              <a:rPr lang="en-US" sz="2800" dirty="0" smtClean="0">
                <a:latin typeface="KG True Colors" panose="02000506000000020003" pitchFamily="2" charset="0"/>
              </a:rPr>
              <a:t>and </a:t>
            </a:r>
            <a:r>
              <a:rPr lang="en-US" sz="2800" dirty="0" smtClean="0">
                <a:latin typeface="KG True Colors" panose="02000506000000020003" pitchFamily="2" charset="0"/>
              </a:rPr>
              <a:t>three, </a:t>
            </a:r>
            <a:r>
              <a:rPr lang="en-US" sz="2800" dirty="0" smtClean="0">
                <a:latin typeface="KG True Colors" panose="02000506000000020003" pitchFamily="2" charset="0"/>
              </a:rPr>
              <a:t>ask your child to point to the number </a:t>
            </a:r>
            <a:r>
              <a:rPr lang="en-US" sz="2800" dirty="0" smtClean="0">
                <a:latin typeface="KG True Colors" panose="02000506000000020003" pitchFamily="2" charset="0"/>
              </a:rPr>
              <a:t>three</a:t>
            </a:r>
            <a:r>
              <a:rPr lang="en-US" sz="2800" dirty="0" smtClean="0">
                <a:latin typeface="KG True Colors" panose="02000506000000020003" pitchFamily="2" charset="0"/>
              </a:rPr>
              <a:t>. </a:t>
            </a:r>
            <a:r>
              <a:rPr lang="en-US" sz="2800" dirty="0" smtClean="0">
                <a:latin typeface="KG True Colors" panose="02000506000000020003" pitchFamily="2" charset="0"/>
                <a:sym typeface="Wingdings" panose="05000000000000000000" pitchFamily="2" charset="2"/>
              </a:rPr>
              <a:t></a:t>
            </a:r>
            <a:endParaRPr lang="en-US" sz="2800" dirty="0">
              <a:latin typeface="KG True Colors" panose="02000506000000020003" pitchFamily="2" charset="0"/>
            </a:endParaRPr>
          </a:p>
        </p:txBody>
      </p:sp>
      <p:pic>
        <p:nvPicPr>
          <p:cNvPr id="7" name="Picture 6" descr="1 10 Numbers Images, Stock Photos &amp; Vectors | Shutterstock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08" t="4546" r="43654" b="58479"/>
          <a:stretch/>
        </p:blipFill>
        <p:spPr bwMode="auto">
          <a:xfrm>
            <a:off x="4899977" y="4800600"/>
            <a:ext cx="800735" cy="986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1 10 Numbers Images, Stock Photos &amp; Vectors | Shutterstock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46" t="5456" r="3846" b="58781"/>
          <a:stretch/>
        </p:blipFill>
        <p:spPr bwMode="auto">
          <a:xfrm>
            <a:off x="3200400" y="4816792"/>
            <a:ext cx="833120" cy="9544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38872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221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ALL ABOUT THE NUMBER:</vt:lpstr>
      <vt:lpstr>It’s name is…</vt:lpstr>
      <vt:lpstr>Let’s count it…</vt:lpstr>
      <vt:lpstr>Let’s tally it…</vt:lpstr>
      <vt:lpstr>The number before it is…</vt:lpstr>
      <vt:lpstr>The number after it is…</vt:lpstr>
      <vt:lpstr>Number Identification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THE NUMBER:</dc:title>
  <dc:creator>Cassie Machen</dc:creator>
  <cp:lastModifiedBy>Cassie Machen</cp:lastModifiedBy>
  <cp:revision>2</cp:revision>
  <dcterms:created xsi:type="dcterms:W3CDTF">2020-04-16T15:24:11Z</dcterms:created>
  <dcterms:modified xsi:type="dcterms:W3CDTF">2020-04-16T15:38:17Z</dcterms:modified>
</cp:coreProperties>
</file>