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28B3-E237-4284-B462-A734C33D1F73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131DC-CCD6-4963-8ED0-B8DE8D4E9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435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28B3-E237-4284-B462-A734C33D1F73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131DC-CCD6-4963-8ED0-B8DE8D4E9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98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28B3-E237-4284-B462-A734C33D1F73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131DC-CCD6-4963-8ED0-B8DE8D4E9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132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28B3-E237-4284-B462-A734C33D1F73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131DC-CCD6-4963-8ED0-B8DE8D4E9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877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28B3-E237-4284-B462-A734C33D1F73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131DC-CCD6-4963-8ED0-B8DE8D4E9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325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28B3-E237-4284-B462-A734C33D1F73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131DC-CCD6-4963-8ED0-B8DE8D4E9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184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28B3-E237-4284-B462-A734C33D1F73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131DC-CCD6-4963-8ED0-B8DE8D4E9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355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28B3-E237-4284-B462-A734C33D1F73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131DC-CCD6-4963-8ED0-B8DE8D4E9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464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28B3-E237-4284-B462-A734C33D1F73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131DC-CCD6-4963-8ED0-B8DE8D4E9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97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28B3-E237-4284-B462-A734C33D1F73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131DC-CCD6-4963-8ED0-B8DE8D4E9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797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28B3-E237-4284-B462-A734C33D1F73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131DC-CCD6-4963-8ED0-B8DE8D4E9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038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rgbClr val="92D05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E28B3-E237-4284-B462-A734C33D1F73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131DC-CCD6-4963-8ED0-B8DE8D4E9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461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Wallpaper Aesthetic Cactus | Cikimm.com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44" b="16752"/>
          <a:stretch/>
        </p:blipFill>
        <p:spPr bwMode="auto">
          <a:xfrm>
            <a:off x="3457139" y="533400"/>
            <a:ext cx="2257425" cy="11976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1716405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ALL ABOUT THE NUMBER: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233170" y="2743200"/>
            <a:ext cx="6400800" cy="1752600"/>
          </a:xfrm>
        </p:spPr>
        <p:txBody>
          <a:bodyPr>
            <a:noAutofit/>
          </a:bodyPr>
          <a:lstStyle/>
          <a:p>
            <a:r>
              <a:rPr lang="en-US" sz="15000" dirty="0">
                <a:solidFill>
                  <a:schemeClr val="tx1"/>
                </a:solidFill>
                <a:latin typeface="Bernard MT Condensed" panose="02050806060905020404" pitchFamily="18" charset="0"/>
              </a:rPr>
              <a:t>4</a:t>
            </a:r>
            <a:endParaRPr lang="en-US" sz="15000" dirty="0">
              <a:solidFill>
                <a:schemeClr val="tx1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34061" y="5105400"/>
            <a:ext cx="5943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KG True Colors" panose="02000506000000020003" pitchFamily="2" charset="0"/>
              </a:rPr>
              <a:t>Have your child trace the number </a:t>
            </a:r>
            <a:r>
              <a:rPr lang="en-US" sz="2800" dirty="0" smtClean="0">
                <a:latin typeface="KG True Colors" panose="02000506000000020003" pitchFamily="2" charset="0"/>
              </a:rPr>
              <a:t>four </a:t>
            </a:r>
            <a:r>
              <a:rPr lang="en-US" sz="2800" dirty="0" smtClean="0">
                <a:latin typeface="KG True Colors" panose="02000506000000020003" pitchFamily="2" charset="0"/>
              </a:rPr>
              <a:t>with their finger!</a:t>
            </a:r>
            <a:endParaRPr lang="en-US" sz="2800" dirty="0">
              <a:latin typeface="KG True Colors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8885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Wallpaper Aesthetic Cactus | Cikimm.com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44" b="16752"/>
          <a:stretch/>
        </p:blipFill>
        <p:spPr bwMode="auto">
          <a:xfrm>
            <a:off x="3408651" y="152400"/>
            <a:ext cx="2257425" cy="11976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22563" y="15240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It’s name is…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22563" y="2667000"/>
            <a:ext cx="8229600" cy="23622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5000" dirty="0" smtClean="0">
                <a:latin typeface="Bernard MT Condensed" panose="02050806060905020404" pitchFamily="18" charset="0"/>
              </a:rPr>
              <a:t>Four</a:t>
            </a:r>
            <a:endParaRPr lang="en-US" sz="15000" dirty="0">
              <a:latin typeface="Bernard MT Condensed" panose="020508060609050204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5174397"/>
            <a:ext cx="708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KG True Colors" panose="02000506000000020003" pitchFamily="2" charset="0"/>
              </a:rPr>
              <a:t>Write the word </a:t>
            </a:r>
            <a:r>
              <a:rPr lang="en-US" sz="2400" dirty="0" smtClean="0">
                <a:latin typeface="KG True Colors" panose="02000506000000020003" pitchFamily="2" charset="0"/>
              </a:rPr>
              <a:t>“four” </a:t>
            </a:r>
            <a:r>
              <a:rPr lang="en-US" sz="2400" dirty="0" smtClean="0">
                <a:latin typeface="KG True Colors" panose="02000506000000020003" pitchFamily="2" charset="0"/>
              </a:rPr>
              <a:t>out in front of your child! This provides modeling and makes the lesson more relatable! </a:t>
            </a:r>
            <a:endParaRPr lang="en-US" sz="2400" dirty="0">
              <a:latin typeface="KG True Colors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879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Wallpaper Aesthetic Cactus | Cikimm.com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44" b="16752"/>
          <a:stretch/>
        </p:blipFill>
        <p:spPr bwMode="auto">
          <a:xfrm>
            <a:off x="3401291" y="228600"/>
            <a:ext cx="2257425" cy="11976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1433137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Let’s count it…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pic>
        <p:nvPicPr>
          <p:cNvPr id="6" name="Picture 5" descr="Pattern 8 Big Cactus discovered by @Alaska1898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33" t="33742" r="22432" b="31902"/>
          <a:stretch/>
        </p:blipFill>
        <p:spPr bwMode="auto">
          <a:xfrm>
            <a:off x="2928187" y="2907434"/>
            <a:ext cx="1458826" cy="15176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Pattern 8 Big Cactus discovered by @Alaska1898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33" t="33742" r="22432" b="31902"/>
          <a:stretch/>
        </p:blipFill>
        <p:spPr bwMode="auto">
          <a:xfrm>
            <a:off x="1600200" y="2907434"/>
            <a:ext cx="1458826" cy="15176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Pattern 8 Big Cactus discovered by @Alaska1898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33" t="33742" r="22432" b="31902"/>
          <a:stretch/>
        </p:blipFill>
        <p:spPr bwMode="auto">
          <a:xfrm>
            <a:off x="4343400" y="2889250"/>
            <a:ext cx="1458826" cy="15176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Pattern 8 Big Cactus discovered by @Alaska1898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33" t="33742" r="22432" b="31902"/>
          <a:stretch/>
        </p:blipFill>
        <p:spPr bwMode="auto">
          <a:xfrm>
            <a:off x="5571057" y="2889250"/>
            <a:ext cx="1458826" cy="15176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4724400"/>
            <a:ext cx="8229600" cy="14017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>
                <a:latin typeface="KG True Colors" panose="02000506000000020003" pitchFamily="2" charset="0"/>
              </a:rPr>
              <a:t>We have </a:t>
            </a:r>
            <a:r>
              <a:rPr lang="en-US" sz="2400" b="1" dirty="0" smtClean="0">
                <a:latin typeface="KG True Colors" panose="02000506000000020003" pitchFamily="2" charset="0"/>
              </a:rPr>
              <a:t>four</a:t>
            </a:r>
            <a:r>
              <a:rPr lang="en-US" sz="2400" dirty="0" smtClean="0">
                <a:latin typeface="KG True Colors" panose="02000506000000020003" pitchFamily="2" charset="0"/>
              </a:rPr>
              <a:t> cacti. </a:t>
            </a:r>
            <a:endParaRPr lang="en-US" sz="2400" dirty="0" smtClean="0">
              <a:latin typeface="KG True Colors" panose="02000506000000020003" pitchFamily="2" charset="0"/>
            </a:endParaRPr>
          </a:p>
          <a:p>
            <a:pPr marL="0" indent="0" algn="ctr">
              <a:buNone/>
            </a:pPr>
            <a:r>
              <a:rPr lang="en-US" sz="2400" dirty="0" smtClean="0">
                <a:latin typeface="KG True Colors" panose="02000506000000020003" pitchFamily="2" charset="0"/>
              </a:rPr>
              <a:t>Try counting things around your home that equal </a:t>
            </a:r>
            <a:r>
              <a:rPr lang="en-US" sz="2400" b="1" dirty="0" smtClean="0">
                <a:latin typeface="KG True Colors" panose="02000506000000020003" pitchFamily="2" charset="0"/>
              </a:rPr>
              <a:t>four</a:t>
            </a:r>
            <a:r>
              <a:rPr lang="en-US" sz="2400" dirty="0" smtClean="0">
                <a:latin typeface="KG True Colors" panose="02000506000000020003" pitchFamily="2" charset="0"/>
              </a:rPr>
              <a:t>.</a:t>
            </a:r>
            <a:endParaRPr lang="en-US" sz="2400" dirty="0" smtClean="0">
              <a:latin typeface="KG True Colors" panose="02000506000000020003" pitchFamily="2" charset="0"/>
            </a:endParaRPr>
          </a:p>
          <a:p>
            <a:pPr marL="0" indent="0" algn="ctr">
              <a:buNone/>
            </a:pPr>
            <a:r>
              <a:rPr lang="en-US" sz="2400" dirty="0" smtClean="0">
                <a:latin typeface="KG True Colors" panose="02000506000000020003" pitchFamily="2" charset="0"/>
              </a:rPr>
              <a:t>Example: </a:t>
            </a:r>
            <a:r>
              <a:rPr lang="en-US" sz="2400" dirty="0" smtClean="0">
                <a:latin typeface="KG True Colors" panose="02000506000000020003" pitchFamily="2" charset="0"/>
              </a:rPr>
              <a:t>four lights</a:t>
            </a:r>
            <a:r>
              <a:rPr lang="en-US" sz="2400" dirty="0" smtClean="0">
                <a:latin typeface="KG True Colors" panose="02000506000000020003" pitchFamily="2" charset="0"/>
              </a:rPr>
              <a:t> , four cups </a:t>
            </a:r>
            <a:r>
              <a:rPr lang="en-US" sz="2400" dirty="0" smtClean="0">
                <a:latin typeface="KG True Colors" panose="02000506000000020003" pitchFamily="2" charset="0"/>
              </a:rPr>
              <a:t>or </a:t>
            </a:r>
            <a:r>
              <a:rPr lang="en-US" sz="2400" dirty="0" smtClean="0">
                <a:latin typeface="KG True Colors" panose="02000506000000020003" pitchFamily="2" charset="0"/>
              </a:rPr>
              <a:t>four</a:t>
            </a:r>
            <a:r>
              <a:rPr lang="en-US" sz="2400" dirty="0" smtClean="0">
                <a:latin typeface="KG True Colors" panose="02000506000000020003" pitchFamily="2" charset="0"/>
              </a:rPr>
              <a:t> crayons</a:t>
            </a:r>
            <a:r>
              <a:rPr lang="en-US" sz="2400" dirty="0" smtClean="0">
                <a:latin typeface="KG True Colors" panose="02000506000000020003" pitchFamily="2" charset="0"/>
              </a:rPr>
              <a:t>!</a:t>
            </a:r>
            <a:endParaRPr lang="en-US" sz="2400" dirty="0">
              <a:latin typeface="KG True Colors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254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Wallpaper Aesthetic Cactus | Cikimm.com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44" b="16752"/>
          <a:stretch/>
        </p:blipFill>
        <p:spPr bwMode="auto">
          <a:xfrm>
            <a:off x="3443287" y="152400"/>
            <a:ext cx="2257425" cy="11976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416887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Let’s tally it…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pic>
        <p:nvPicPr>
          <p:cNvPr id="6" name="Picture 5" descr="Tally Marks 1 5, HD Png Download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06" r="32200"/>
          <a:stretch/>
        </p:blipFill>
        <p:spPr bwMode="auto">
          <a:xfrm>
            <a:off x="3884295" y="2567622"/>
            <a:ext cx="1375410" cy="172275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4876800"/>
            <a:ext cx="8229600" cy="129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>
                <a:latin typeface="KG True Colors" panose="02000506000000020003" pitchFamily="2" charset="0"/>
              </a:rPr>
              <a:t>T</a:t>
            </a:r>
            <a:r>
              <a:rPr lang="en-US" sz="2400" dirty="0" smtClean="0">
                <a:latin typeface="KG True Colors" panose="02000506000000020003" pitchFamily="2" charset="0"/>
              </a:rPr>
              <a:t>his is another opportunity for you to model how you would “tally” using a writing utensil. </a:t>
            </a:r>
            <a:r>
              <a:rPr lang="en-US" sz="2400" dirty="0" smtClean="0">
                <a:latin typeface="KG True Colors" panose="02000506000000020003" pitchFamily="2" charset="0"/>
                <a:sym typeface="Wingdings" panose="05000000000000000000" pitchFamily="2" charset="2"/>
              </a:rPr>
              <a:t> You can also have your child use their finger to count the tally’s.</a:t>
            </a:r>
            <a:endParaRPr lang="en-US" sz="2400" dirty="0">
              <a:latin typeface="KG True Colors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294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Wallpaper Aesthetic Cactus | Cikimm.com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44" b="16752"/>
          <a:stretch/>
        </p:blipFill>
        <p:spPr bwMode="auto">
          <a:xfrm>
            <a:off x="3457141" y="152400"/>
            <a:ext cx="2257425" cy="11976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71053" y="1384646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The number before it is…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62400" y="2362200"/>
            <a:ext cx="1081089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0" dirty="0">
                <a:latin typeface="Bernard MT Condensed" panose="02050806060905020404" pitchFamily="18" charset="0"/>
              </a:rPr>
              <a:t>3</a:t>
            </a:r>
            <a:endParaRPr lang="en-US" sz="13000" dirty="0">
              <a:latin typeface="Bernard MT Condensed" panose="02050806060905020404" pitchFamily="18" charset="0"/>
            </a:endParaRPr>
          </a:p>
        </p:txBody>
      </p:sp>
      <p:pic>
        <p:nvPicPr>
          <p:cNvPr id="7" name="Picture 6" descr="Numbers 1 10 - Lessons - Tes Teach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343400"/>
            <a:ext cx="5943600" cy="135191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5715000"/>
            <a:ext cx="8229600" cy="838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>
                <a:latin typeface="KG True Colors" panose="02000506000000020003" pitchFamily="2" charset="0"/>
              </a:rPr>
              <a:t>The number before </a:t>
            </a:r>
            <a:r>
              <a:rPr lang="en-US" sz="2400" dirty="0" smtClean="0">
                <a:latin typeface="KG True Colors" panose="02000506000000020003" pitchFamily="2" charset="0"/>
              </a:rPr>
              <a:t>four</a:t>
            </a:r>
            <a:r>
              <a:rPr lang="en-US" sz="2400" dirty="0" smtClean="0">
                <a:latin typeface="KG True Colors" panose="02000506000000020003" pitchFamily="2" charset="0"/>
              </a:rPr>
              <a:t> </a:t>
            </a:r>
            <a:r>
              <a:rPr lang="en-US" sz="2400" dirty="0" smtClean="0">
                <a:latin typeface="KG True Colors" panose="02000506000000020003" pitchFamily="2" charset="0"/>
              </a:rPr>
              <a:t>is </a:t>
            </a:r>
            <a:r>
              <a:rPr lang="en-US" sz="2400" dirty="0" smtClean="0">
                <a:latin typeface="KG True Colors" panose="02000506000000020003" pitchFamily="2" charset="0"/>
              </a:rPr>
              <a:t>three</a:t>
            </a:r>
            <a:r>
              <a:rPr lang="en-US" sz="2400" dirty="0" smtClean="0">
                <a:latin typeface="KG True Colors" panose="02000506000000020003" pitchFamily="2" charset="0"/>
              </a:rPr>
              <a:t>. </a:t>
            </a:r>
            <a:r>
              <a:rPr lang="en-US" sz="2400" dirty="0" smtClean="0">
                <a:latin typeface="KG True Colors" panose="02000506000000020003" pitchFamily="2" charset="0"/>
              </a:rPr>
              <a:t>Take a moment to show your child on the number line.</a:t>
            </a:r>
            <a:endParaRPr lang="en-US" sz="2400" dirty="0">
              <a:latin typeface="KG True Colors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Wallpaper Aesthetic Cactus | Cikimm.com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44" b="16752"/>
          <a:stretch/>
        </p:blipFill>
        <p:spPr bwMode="auto">
          <a:xfrm>
            <a:off x="3540266" y="100042"/>
            <a:ext cx="2257425" cy="11976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15636" y="1232247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The number after it is…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40330" y="2216727"/>
            <a:ext cx="12573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dirty="0">
                <a:latin typeface="Bernard MT Condensed" panose="02050806060905020404" pitchFamily="18" charset="0"/>
              </a:rPr>
              <a:t>5</a:t>
            </a:r>
            <a:endParaRPr lang="en-US" sz="15000" dirty="0">
              <a:latin typeface="Bernard MT Condensed" panose="02050806060905020404" pitchFamily="18" charset="0"/>
            </a:endParaRPr>
          </a:p>
        </p:txBody>
      </p:sp>
      <p:pic>
        <p:nvPicPr>
          <p:cNvPr id="7" name="Picture 6" descr="Numbers 1 10 - Lessons - Tes Teach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8636" y="4267200"/>
            <a:ext cx="5943600" cy="135191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54180" y="5715000"/>
            <a:ext cx="8229600" cy="9143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>
                <a:latin typeface="KG True Colors" panose="02000506000000020003" pitchFamily="2" charset="0"/>
              </a:rPr>
              <a:t>The number after </a:t>
            </a:r>
            <a:r>
              <a:rPr lang="en-US" sz="2400" dirty="0" smtClean="0">
                <a:latin typeface="KG True Colors" panose="02000506000000020003" pitchFamily="2" charset="0"/>
              </a:rPr>
              <a:t>four </a:t>
            </a:r>
            <a:r>
              <a:rPr lang="en-US" sz="2400" dirty="0" smtClean="0">
                <a:latin typeface="KG True Colors" panose="02000506000000020003" pitchFamily="2" charset="0"/>
              </a:rPr>
              <a:t>is </a:t>
            </a:r>
            <a:r>
              <a:rPr lang="en-US" sz="2400" dirty="0" smtClean="0">
                <a:latin typeface="KG True Colors" panose="02000506000000020003" pitchFamily="2" charset="0"/>
              </a:rPr>
              <a:t>five</a:t>
            </a:r>
            <a:r>
              <a:rPr lang="en-US" sz="2400" dirty="0" smtClean="0">
                <a:latin typeface="KG True Colors" panose="02000506000000020003" pitchFamily="2" charset="0"/>
              </a:rPr>
              <a:t>. </a:t>
            </a:r>
            <a:r>
              <a:rPr lang="en-US" sz="2400" dirty="0" smtClean="0">
                <a:latin typeface="KG True Colors" panose="02000506000000020003" pitchFamily="2" charset="0"/>
              </a:rPr>
              <a:t>Take a moment to show your child on the number line.</a:t>
            </a:r>
            <a:endParaRPr lang="en-US" sz="2400" dirty="0">
              <a:latin typeface="KG True Colors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101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Wallpaper Aesthetic Cactus | Cikimm.com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44" b="16752"/>
          <a:stretch/>
        </p:blipFill>
        <p:spPr bwMode="auto">
          <a:xfrm>
            <a:off x="3443287" y="152400"/>
            <a:ext cx="2257425" cy="11976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199" y="1828800"/>
            <a:ext cx="8229600" cy="190499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2800" dirty="0" smtClean="0">
                <a:latin typeface="KG True Colors" panose="02000506000000020003" pitchFamily="2" charset="0"/>
              </a:rPr>
              <a:t>You can work on number identification with your child by printing off or writing numbers 1-10 and asking them to identify a specific number out of a field of two!</a:t>
            </a:r>
          </a:p>
          <a:p>
            <a:pPr marL="0" indent="0" algn="ctr">
              <a:buNone/>
            </a:pPr>
            <a:r>
              <a:rPr lang="en-US" sz="2800" dirty="0" smtClean="0">
                <a:latin typeface="KG True Colors" panose="02000506000000020003" pitchFamily="2" charset="0"/>
              </a:rPr>
              <a:t>For example: below we have two numbers </a:t>
            </a:r>
            <a:r>
              <a:rPr lang="en-US" sz="2800" dirty="0" smtClean="0">
                <a:latin typeface="KG True Colors" panose="02000506000000020003" pitchFamily="2" charset="0"/>
              </a:rPr>
              <a:t>eight</a:t>
            </a:r>
            <a:r>
              <a:rPr lang="en-US" sz="2800" dirty="0" smtClean="0">
                <a:latin typeface="KG True Colors" panose="02000506000000020003" pitchFamily="2" charset="0"/>
              </a:rPr>
              <a:t> </a:t>
            </a:r>
            <a:r>
              <a:rPr lang="en-US" sz="2800" dirty="0" smtClean="0">
                <a:latin typeface="KG True Colors" panose="02000506000000020003" pitchFamily="2" charset="0"/>
              </a:rPr>
              <a:t>and </a:t>
            </a:r>
            <a:r>
              <a:rPr lang="en-US" sz="2800" dirty="0" smtClean="0">
                <a:latin typeface="KG True Colors" panose="02000506000000020003" pitchFamily="2" charset="0"/>
              </a:rPr>
              <a:t>four</a:t>
            </a:r>
            <a:r>
              <a:rPr lang="en-US" sz="2800" dirty="0" smtClean="0">
                <a:latin typeface="KG True Colors" panose="02000506000000020003" pitchFamily="2" charset="0"/>
              </a:rPr>
              <a:t>, </a:t>
            </a:r>
            <a:r>
              <a:rPr lang="en-US" sz="2800" dirty="0" smtClean="0">
                <a:latin typeface="KG True Colors" panose="02000506000000020003" pitchFamily="2" charset="0"/>
              </a:rPr>
              <a:t>ask your child to point to the number </a:t>
            </a:r>
            <a:r>
              <a:rPr lang="en-US" sz="2800" dirty="0" smtClean="0">
                <a:latin typeface="KG True Colors" panose="02000506000000020003" pitchFamily="2" charset="0"/>
              </a:rPr>
              <a:t>four. </a:t>
            </a:r>
            <a:r>
              <a:rPr lang="en-US" sz="2800" dirty="0" smtClean="0">
                <a:latin typeface="KG True Colors" panose="02000506000000020003" pitchFamily="2" charset="0"/>
                <a:sym typeface="Wingdings" panose="05000000000000000000" pitchFamily="2" charset="2"/>
              </a:rPr>
              <a:t></a:t>
            </a:r>
            <a:endParaRPr lang="en-US" sz="2800" dirty="0">
              <a:latin typeface="KG True Colors" panose="02000506000000020003" pitchFamily="2" charset="0"/>
            </a:endParaRPr>
          </a:p>
        </p:txBody>
      </p:sp>
      <p:pic>
        <p:nvPicPr>
          <p:cNvPr id="6" name="Picture 5" descr="1 10 Numbers Images, Stock Photos &amp; Vectors | Shutterstock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961" t="4849" r="23077" b="59388"/>
          <a:stretch/>
        </p:blipFill>
        <p:spPr bwMode="auto">
          <a:xfrm>
            <a:off x="5259704" y="4945986"/>
            <a:ext cx="882015" cy="9544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1 10 Numbers Images, Stock Photos &amp; Vectors | Shutterstock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77" t="50613" r="44038" b="9987"/>
          <a:stretch/>
        </p:blipFill>
        <p:spPr bwMode="auto">
          <a:xfrm>
            <a:off x="3276600" y="4945986"/>
            <a:ext cx="752475" cy="10515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029126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219</Words>
  <Application>Microsoft Office PowerPoint</Application>
  <PresentationFormat>On-screen Show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ALL ABOUT THE NUMBER:</vt:lpstr>
      <vt:lpstr>It’s name is…</vt:lpstr>
      <vt:lpstr>Let’s count it…</vt:lpstr>
      <vt:lpstr>Let’s tally it…</vt:lpstr>
      <vt:lpstr>The number before it is…</vt:lpstr>
      <vt:lpstr>The number after it is…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ABOUT THE NUMBER:</dc:title>
  <dc:creator>Cassie Machen</dc:creator>
  <cp:lastModifiedBy>Cassie Machen</cp:lastModifiedBy>
  <cp:revision>4</cp:revision>
  <dcterms:created xsi:type="dcterms:W3CDTF">2020-04-16T15:39:25Z</dcterms:created>
  <dcterms:modified xsi:type="dcterms:W3CDTF">2020-04-16T16:06:30Z</dcterms:modified>
</cp:coreProperties>
</file>