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1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1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2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4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4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0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8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2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6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E67F6-6074-491A-A588-E85CFBE8DDA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FD34-B292-4E2E-9B6A-9141BC4F2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39" y="533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71640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ALL ABOUT THE NUMBER: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233170" y="2743200"/>
            <a:ext cx="6400800" cy="1752600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schemeClr val="tx1"/>
                </a:solidFill>
                <a:latin typeface="Bernard MT Condensed" panose="02050806060905020404" pitchFamily="18" charset="0"/>
              </a:rPr>
              <a:t>8</a:t>
            </a:r>
            <a:endParaRPr lang="en-US" sz="15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061" y="5105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True Colors" panose="02000506000000020003" pitchFamily="2" charset="0"/>
              </a:rPr>
              <a:t>Have your child trace the number </a:t>
            </a:r>
            <a:r>
              <a:rPr lang="en-US" sz="2800" dirty="0" smtClean="0">
                <a:latin typeface="KG True Colors" panose="02000506000000020003" pitchFamily="2" charset="0"/>
              </a:rPr>
              <a:t>eight </a:t>
            </a:r>
            <a:r>
              <a:rPr lang="en-US" sz="2800" dirty="0" smtClean="0">
                <a:latin typeface="KG True Colors" panose="02000506000000020003" pitchFamily="2" charset="0"/>
              </a:rPr>
              <a:t>with their finger!</a:t>
            </a:r>
            <a:endParaRPr lang="en-US" sz="28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69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865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2563" y="1524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It’s name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2563" y="26670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Bernard MT Condensed" panose="02050806060905020404" pitchFamily="18" charset="0"/>
              </a:rPr>
              <a:t>Eight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174397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True Colors" panose="02000506000000020003" pitchFamily="2" charset="0"/>
              </a:rPr>
              <a:t>Write the word </a:t>
            </a:r>
            <a:r>
              <a:rPr lang="en-US" sz="2400" dirty="0" smtClean="0">
                <a:latin typeface="KG True Colors" panose="02000506000000020003" pitchFamily="2" charset="0"/>
              </a:rPr>
              <a:t>“eight” </a:t>
            </a:r>
            <a:r>
              <a:rPr lang="en-US" sz="2400" dirty="0" smtClean="0">
                <a:latin typeface="KG True Colors" panose="02000506000000020003" pitchFamily="2" charset="0"/>
              </a:rPr>
              <a:t>out in front of your child! This provides modeling and makes the lesson more relatable! 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25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1291" y="2286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43313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count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0" y="2234681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1187596" y="299350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6324600" y="147585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3679652" y="293866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2438400" y="2384137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We have </a:t>
            </a:r>
            <a:r>
              <a:rPr lang="en-US" sz="2400" b="1" dirty="0" smtClean="0">
                <a:latin typeface="KG True Colors" panose="02000506000000020003" pitchFamily="2" charset="0"/>
              </a:rPr>
              <a:t>eight</a:t>
            </a:r>
            <a:r>
              <a:rPr lang="en-US" sz="2400" dirty="0" smtClean="0">
                <a:latin typeface="KG True Colors" panose="02000506000000020003" pitchFamily="2" charset="0"/>
              </a:rPr>
              <a:t> cacti. 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Try counting things around your home that equal </a:t>
            </a:r>
            <a:r>
              <a:rPr lang="en-US" sz="2400" b="1" dirty="0" smtClean="0">
                <a:latin typeface="KG True Colors" panose="02000506000000020003" pitchFamily="2" charset="0"/>
              </a:rPr>
              <a:t>eight</a:t>
            </a:r>
            <a:r>
              <a:rPr lang="en-US" sz="2400" dirty="0" smtClean="0">
                <a:latin typeface="KG True Colors" panose="02000506000000020003" pitchFamily="2" charset="0"/>
              </a:rPr>
              <a:t>.</a:t>
            </a:r>
            <a:endParaRPr lang="en-US" sz="2400" dirty="0" smtClean="0">
              <a:latin typeface="KG True Colors" panose="02000506000000020003" pitchFamily="2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Example: </a:t>
            </a:r>
            <a:r>
              <a:rPr lang="en-US" sz="2400" dirty="0" smtClean="0">
                <a:latin typeface="KG True Colors" panose="02000506000000020003" pitchFamily="2" charset="0"/>
              </a:rPr>
              <a:t>eight crackers</a:t>
            </a:r>
            <a:r>
              <a:rPr lang="en-US" sz="2400" dirty="0" smtClean="0">
                <a:latin typeface="KG True Colors" panose="02000506000000020003" pitchFamily="2" charset="0"/>
              </a:rPr>
              <a:t> , eight rocks </a:t>
            </a:r>
            <a:r>
              <a:rPr lang="en-US" sz="2400" dirty="0" smtClean="0">
                <a:latin typeface="KG True Colors" panose="02000506000000020003" pitchFamily="2" charset="0"/>
              </a:rPr>
              <a:t>or </a:t>
            </a:r>
            <a:r>
              <a:rPr lang="en-US" sz="2400" dirty="0" smtClean="0">
                <a:latin typeface="KG True Colors" panose="02000506000000020003" pitchFamily="2" charset="0"/>
              </a:rPr>
              <a:t>eight</a:t>
            </a:r>
            <a:r>
              <a:rPr lang="en-US" sz="2400" dirty="0" smtClean="0">
                <a:latin typeface="KG True Colors" panose="02000506000000020003" pitchFamily="2" charset="0"/>
              </a:rPr>
              <a:t> crayons</a:t>
            </a:r>
            <a:r>
              <a:rPr lang="en-US" sz="2400" dirty="0" smtClean="0">
                <a:latin typeface="KG True Colors" panose="02000506000000020003" pitchFamily="2" charset="0"/>
              </a:rPr>
              <a:t>!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12" name="Picture 11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7685174" y="2384137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6390178" y="2938666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4929303" y="2384137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2514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41688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tally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8" r="2183"/>
          <a:stretch/>
        </p:blipFill>
        <p:spPr bwMode="auto">
          <a:xfrm>
            <a:off x="3048000" y="2567622"/>
            <a:ext cx="1626235" cy="172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KG True Colors" panose="02000506000000020003" pitchFamily="2" charset="0"/>
              </a:rPr>
              <a:t>T</a:t>
            </a:r>
            <a:r>
              <a:rPr lang="en-US" sz="2400" dirty="0" smtClean="0">
                <a:latin typeface="KG True Colors" panose="02000506000000020003" pitchFamily="2" charset="0"/>
              </a:rPr>
              <a:t>his is another opportunity for you to model how you would “tally” using a writing utensil. </a:t>
            </a:r>
            <a:r>
              <a:rPr lang="en-US" sz="24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 You can also have your child use their finger to count the tally’s.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8" name="Picture 7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7" r="58938"/>
          <a:stretch/>
        </p:blipFill>
        <p:spPr bwMode="auto">
          <a:xfrm>
            <a:off x="4940617" y="2567622"/>
            <a:ext cx="760095" cy="172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9067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4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053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before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2362200"/>
            <a:ext cx="10810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>
                <a:latin typeface="Bernard MT Condensed" panose="02050806060905020404" pitchFamily="18" charset="0"/>
              </a:rPr>
              <a:t>7</a:t>
            </a:r>
            <a:endParaRPr lang="en-US" sz="13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before </a:t>
            </a:r>
            <a:r>
              <a:rPr lang="en-US" sz="2400" dirty="0" smtClean="0">
                <a:latin typeface="KG True Colors" panose="02000506000000020003" pitchFamily="2" charset="0"/>
              </a:rPr>
              <a:t>eight</a:t>
            </a:r>
            <a:r>
              <a:rPr lang="en-US" sz="2400" dirty="0" smtClean="0">
                <a:latin typeface="KG True Colors" panose="02000506000000020003" pitchFamily="2" charset="0"/>
              </a:rPr>
              <a:t>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seven</a:t>
            </a:r>
            <a:r>
              <a:rPr lang="en-US" sz="2400" dirty="0" smtClean="0">
                <a:latin typeface="KG True Colors" panose="02000506000000020003" pitchFamily="2" charset="0"/>
              </a:rPr>
              <a:t>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58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540268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5636" y="123224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after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0330" y="2216727"/>
            <a:ext cx="1257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latin typeface="Bernard MT Condensed" panose="02050806060905020404" pitchFamily="18" charset="0"/>
              </a:rPr>
              <a:t>9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pic>
        <p:nvPicPr>
          <p:cNvPr id="7" name="Picture 6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36" y="42672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4180" y="5715000"/>
            <a:ext cx="8229600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after </a:t>
            </a:r>
            <a:r>
              <a:rPr lang="en-US" sz="2400" dirty="0" smtClean="0">
                <a:latin typeface="KG True Colors" panose="02000506000000020003" pitchFamily="2" charset="0"/>
              </a:rPr>
              <a:t>eight </a:t>
            </a:r>
            <a:r>
              <a:rPr lang="en-US" sz="2400" dirty="0" smtClean="0">
                <a:latin typeface="KG True Colors" panose="02000506000000020003" pitchFamily="2" charset="0"/>
              </a:rPr>
              <a:t>is </a:t>
            </a:r>
            <a:r>
              <a:rPr lang="en-US" sz="2400" dirty="0" smtClean="0">
                <a:latin typeface="KG True Colors" panose="02000506000000020003" pitchFamily="2" charset="0"/>
              </a:rPr>
              <a:t>nine</a:t>
            </a:r>
            <a:r>
              <a:rPr lang="en-US" sz="2400" dirty="0" smtClean="0">
                <a:latin typeface="KG True Colors" panose="02000506000000020003" pitchFamily="2" charset="0"/>
              </a:rPr>
              <a:t>. </a:t>
            </a:r>
            <a:r>
              <a:rPr lang="en-US" sz="2400" dirty="0" smtClean="0">
                <a:latin typeface="KG True Colors" panose="02000506000000020003" pitchFamily="2" charset="0"/>
              </a:rPr>
              <a:t>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0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828800"/>
            <a:ext cx="8229600" cy="19049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You can work on number identification with your child by printing off or writing numbers 1-10 and asking them to identify a specific number out of a field of two!</a:t>
            </a:r>
          </a:p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For example: below we have two numbers </a:t>
            </a:r>
            <a:r>
              <a:rPr lang="en-US" sz="2800" dirty="0" smtClean="0">
                <a:latin typeface="KG True Colors" panose="02000506000000020003" pitchFamily="2" charset="0"/>
              </a:rPr>
              <a:t>one </a:t>
            </a:r>
            <a:r>
              <a:rPr lang="en-US" sz="2800" dirty="0" smtClean="0">
                <a:latin typeface="KG True Colors" panose="02000506000000020003" pitchFamily="2" charset="0"/>
              </a:rPr>
              <a:t>and </a:t>
            </a:r>
            <a:r>
              <a:rPr lang="en-US" sz="2800" dirty="0" smtClean="0">
                <a:latin typeface="KG True Colors" panose="02000506000000020003" pitchFamily="2" charset="0"/>
              </a:rPr>
              <a:t>eight, </a:t>
            </a:r>
            <a:r>
              <a:rPr lang="en-US" sz="2800" dirty="0" smtClean="0">
                <a:latin typeface="KG True Colors" panose="02000506000000020003" pitchFamily="2" charset="0"/>
              </a:rPr>
              <a:t>ask your child to point to the number </a:t>
            </a:r>
            <a:r>
              <a:rPr lang="en-US" sz="2800" dirty="0" smtClean="0">
                <a:latin typeface="KG True Colors" panose="02000506000000020003" pitchFamily="2" charset="0"/>
              </a:rPr>
              <a:t>eight. </a:t>
            </a:r>
            <a:r>
              <a:rPr lang="en-US" sz="28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KG True Colors" panose="02000506000000020003" pitchFamily="2" charset="0"/>
            </a:endParaRPr>
          </a:p>
        </p:txBody>
      </p:sp>
      <p:pic>
        <p:nvPicPr>
          <p:cNvPr id="8" name="Picture 7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7" t="50613" r="44038" b="9987"/>
          <a:stretch/>
        </p:blipFill>
        <p:spPr bwMode="auto">
          <a:xfrm>
            <a:off x="5324474" y="4463415"/>
            <a:ext cx="752475" cy="1051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" t="3637" r="82885" b="58176"/>
          <a:stretch/>
        </p:blipFill>
        <p:spPr bwMode="auto">
          <a:xfrm>
            <a:off x="3128009" y="4495800"/>
            <a:ext cx="630555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3256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219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 ABOUT THE NUMBER:</vt:lpstr>
      <vt:lpstr>It’s name is…</vt:lpstr>
      <vt:lpstr>Let’s count it…</vt:lpstr>
      <vt:lpstr>Let’s tally it…</vt:lpstr>
      <vt:lpstr>The number before it is…</vt:lpstr>
      <vt:lpstr>The number after it is…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THE NUMBER:</dc:title>
  <dc:creator>Cassie Machen</dc:creator>
  <cp:lastModifiedBy>Cassie Machen</cp:lastModifiedBy>
  <cp:revision>2</cp:revision>
  <dcterms:created xsi:type="dcterms:W3CDTF">2020-04-16T16:37:30Z</dcterms:created>
  <dcterms:modified xsi:type="dcterms:W3CDTF">2020-04-16T16:48:38Z</dcterms:modified>
</cp:coreProperties>
</file>