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0257-095C-4830-BE03-71741D638DA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5F63-D70D-4CC0-98E8-8D5C76CB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4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0257-095C-4830-BE03-71741D638DA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5F63-D70D-4CC0-98E8-8D5C76CB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0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0257-095C-4830-BE03-71741D638DA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5F63-D70D-4CC0-98E8-8D5C76CB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6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0257-095C-4830-BE03-71741D638DA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5F63-D70D-4CC0-98E8-8D5C76CB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9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0257-095C-4830-BE03-71741D638DA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5F63-D70D-4CC0-98E8-8D5C76CB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1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0257-095C-4830-BE03-71741D638DA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5F63-D70D-4CC0-98E8-8D5C76CB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3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0257-095C-4830-BE03-71741D638DA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5F63-D70D-4CC0-98E8-8D5C76CB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8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0257-095C-4830-BE03-71741D638DA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5F63-D70D-4CC0-98E8-8D5C76CB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6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0257-095C-4830-BE03-71741D638DA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5F63-D70D-4CC0-98E8-8D5C76CB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2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0257-095C-4830-BE03-71741D638DA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5F63-D70D-4CC0-98E8-8D5C76CB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0257-095C-4830-BE03-71741D638DA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5F63-D70D-4CC0-98E8-8D5C76CB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5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B0257-095C-4830-BE03-71741D638DA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A5F63-D70D-4CC0-98E8-8D5C76CB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1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39" y="533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71640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ALL ABOUT THE NUMBER: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233170" y="2743200"/>
            <a:ext cx="6400800" cy="1752600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schemeClr val="tx1"/>
                </a:solidFill>
                <a:latin typeface="Bernard MT Condensed" panose="02050806060905020404" pitchFamily="18" charset="0"/>
              </a:rPr>
              <a:t>9</a:t>
            </a:r>
            <a:endParaRPr lang="en-US" sz="15000" dirty="0"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4061" y="51054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G True Colors" panose="02000506000000020003" pitchFamily="2" charset="0"/>
              </a:rPr>
              <a:t>Have your child trace the number </a:t>
            </a:r>
            <a:r>
              <a:rPr lang="en-US" sz="2800" dirty="0" smtClean="0">
                <a:latin typeface="KG True Colors" panose="02000506000000020003" pitchFamily="2" charset="0"/>
              </a:rPr>
              <a:t>nine</a:t>
            </a:r>
            <a:r>
              <a:rPr lang="en-US" sz="2800" dirty="0" smtClean="0">
                <a:latin typeface="KG True Colors" panose="02000506000000020003" pitchFamily="2" charset="0"/>
              </a:rPr>
              <a:t> </a:t>
            </a:r>
            <a:r>
              <a:rPr lang="en-US" sz="2800" dirty="0" smtClean="0">
                <a:latin typeface="KG True Colors" panose="02000506000000020003" pitchFamily="2" charset="0"/>
              </a:rPr>
              <a:t>with their finger!</a:t>
            </a:r>
            <a:endParaRPr lang="en-US" sz="28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79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865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2563" y="1524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It’s name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2563" y="2667000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5000" dirty="0" smtClean="0">
                <a:latin typeface="Bernard MT Condensed" panose="02050806060905020404" pitchFamily="18" charset="0"/>
              </a:rPr>
              <a:t>Nine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174397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True Colors" panose="02000506000000020003" pitchFamily="2" charset="0"/>
              </a:rPr>
              <a:t>Write the word </a:t>
            </a:r>
            <a:r>
              <a:rPr lang="en-US" sz="2400" dirty="0" smtClean="0">
                <a:latin typeface="KG True Colors" panose="02000506000000020003" pitchFamily="2" charset="0"/>
              </a:rPr>
              <a:t>“nine” </a:t>
            </a:r>
            <a:r>
              <a:rPr lang="en-US" sz="2400" dirty="0" smtClean="0">
                <a:latin typeface="KG True Colors" panose="02000506000000020003" pitchFamily="2" charset="0"/>
              </a:rPr>
              <a:t>out in front of your child! This provides modeling and makes the lesson more relatable! 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03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1291" y="2286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43313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count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0" y="2234681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1187596" y="2993506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6324600" y="1475856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3679652" y="2938666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2438400" y="2384137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We have </a:t>
            </a:r>
            <a:r>
              <a:rPr lang="en-US" sz="2400" b="1" dirty="0" smtClean="0">
                <a:latin typeface="KG True Colors" panose="02000506000000020003" pitchFamily="2" charset="0"/>
              </a:rPr>
              <a:t>nine</a:t>
            </a:r>
            <a:r>
              <a:rPr lang="en-US" sz="2400" dirty="0" smtClean="0">
                <a:latin typeface="KG True Colors" panose="02000506000000020003" pitchFamily="2" charset="0"/>
              </a:rPr>
              <a:t> cacti. </a:t>
            </a:r>
            <a:endParaRPr lang="en-US" sz="2400" dirty="0" smtClean="0">
              <a:latin typeface="KG True Colors" panose="02000506000000020003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Try counting things around your home that equal </a:t>
            </a:r>
            <a:r>
              <a:rPr lang="en-US" sz="2400" b="1" dirty="0" smtClean="0">
                <a:latin typeface="KG True Colors" panose="02000506000000020003" pitchFamily="2" charset="0"/>
              </a:rPr>
              <a:t>nine</a:t>
            </a:r>
            <a:r>
              <a:rPr lang="en-US" sz="2400" dirty="0" smtClean="0">
                <a:latin typeface="KG True Colors" panose="02000506000000020003" pitchFamily="2" charset="0"/>
              </a:rPr>
              <a:t>.</a:t>
            </a:r>
            <a:endParaRPr lang="en-US" sz="2400" dirty="0" smtClean="0">
              <a:latin typeface="KG True Colors" panose="02000506000000020003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Example: </a:t>
            </a:r>
            <a:r>
              <a:rPr lang="en-US" sz="2400" dirty="0" smtClean="0">
                <a:latin typeface="KG True Colors" panose="02000506000000020003" pitchFamily="2" charset="0"/>
              </a:rPr>
              <a:t>nine</a:t>
            </a:r>
            <a:r>
              <a:rPr lang="en-US" sz="2400" dirty="0" smtClean="0">
                <a:latin typeface="KG True Colors" panose="02000506000000020003" pitchFamily="2" charset="0"/>
              </a:rPr>
              <a:t> </a:t>
            </a:r>
            <a:r>
              <a:rPr lang="en-US" sz="2400" dirty="0" err="1" smtClean="0">
                <a:latin typeface="KG True Colors" panose="02000506000000020003" pitchFamily="2" charset="0"/>
              </a:rPr>
              <a:t>m&amp;m’s</a:t>
            </a:r>
            <a:r>
              <a:rPr lang="en-US" sz="2400" dirty="0" smtClean="0">
                <a:latin typeface="KG True Colors" panose="02000506000000020003" pitchFamily="2" charset="0"/>
              </a:rPr>
              <a:t> , nine leaves </a:t>
            </a:r>
            <a:r>
              <a:rPr lang="en-US" sz="2400" dirty="0" smtClean="0">
                <a:latin typeface="KG True Colors" panose="02000506000000020003" pitchFamily="2" charset="0"/>
              </a:rPr>
              <a:t>or </a:t>
            </a:r>
            <a:r>
              <a:rPr lang="en-US" sz="2400" dirty="0" smtClean="0">
                <a:latin typeface="KG True Colors" panose="02000506000000020003" pitchFamily="2" charset="0"/>
              </a:rPr>
              <a:t>nine blocks</a:t>
            </a:r>
            <a:r>
              <a:rPr lang="en-US" sz="2400" dirty="0" smtClean="0">
                <a:latin typeface="KG True Colors" panose="02000506000000020003" pitchFamily="2" charset="0"/>
              </a:rPr>
              <a:t>!</a:t>
            </a:r>
            <a:endParaRPr lang="en-US" sz="2400" dirty="0">
              <a:latin typeface="KG True Colors" panose="02000506000000020003" pitchFamily="2" charset="0"/>
            </a:endParaRPr>
          </a:p>
        </p:txBody>
      </p:sp>
      <p:pic>
        <p:nvPicPr>
          <p:cNvPr id="12" name="Picture 11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7685174" y="2384137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6390178" y="2938666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4929303" y="2384137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1192678" y="1475856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508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43287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41688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tally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Tally Marks 1 5, HD Png Downloa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88" r="2183"/>
          <a:stretch/>
        </p:blipFill>
        <p:spPr bwMode="auto">
          <a:xfrm>
            <a:off x="3048000" y="2567622"/>
            <a:ext cx="1626235" cy="17227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KG True Colors" panose="02000506000000020003" pitchFamily="2" charset="0"/>
              </a:rPr>
              <a:t>T</a:t>
            </a:r>
            <a:r>
              <a:rPr lang="en-US" sz="2400" dirty="0" smtClean="0">
                <a:latin typeface="KG True Colors" panose="02000506000000020003" pitchFamily="2" charset="0"/>
              </a:rPr>
              <a:t>his is another opportunity for you to model how you would “tally” using a writing utensil. </a:t>
            </a:r>
            <a:r>
              <a:rPr lang="en-US" sz="24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 You can also have your child use their finger to count the tally’s.</a:t>
            </a:r>
            <a:endParaRPr lang="en-US" sz="2400" dirty="0">
              <a:latin typeface="KG True Colors" panose="02000506000000020003" pitchFamily="2" charset="0"/>
            </a:endParaRPr>
          </a:p>
        </p:txBody>
      </p:sp>
      <p:pic>
        <p:nvPicPr>
          <p:cNvPr id="9" name="Picture 8" descr="Tally Marks 1 5, HD Png Downloa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06" r="32200"/>
          <a:stretch/>
        </p:blipFill>
        <p:spPr bwMode="auto">
          <a:xfrm>
            <a:off x="4594685" y="2553767"/>
            <a:ext cx="1375410" cy="17227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38073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4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1053" y="138464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before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2362200"/>
            <a:ext cx="108108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 smtClean="0">
                <a:latin typeface="Bernard MT Condensed" panose="02050806060905020404" pitchFamily="18" charset="0"/>
              </a:rPr>
              <a:t>8</a:t>
            </a:r>
            <a:endParaRPr lang="en-US" sz="13000" dirty="0">
              <a:latin typeface="Bernard MT Condensed" panose="02050806060905020404" pitchFamily="18" charset="0"/>
            </a:endParaRPr>
          </a:p>
        </p:txBody>
      </p:sp>
      <p:pic>
        <p:nvPicPr>
          <p:cNvPr id="7" name="Picture 6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3434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before </a:t>
            </a:r>
            <a:r>
              <a:rPr lang="en-US" sz="2400" dirty="0" smtClean="0">
                <a:latin typeface="KG True Colors" panose="02000506000000020003" pitchFamily="2" charset="0"/>
              </a:rPr>
              <a:t>nine </a:t>
            </a:r>
            <a:r>
              <a:rPr lang="en-US" sz="2400" dirty="0" smtClean="0">
                <a:latin typeface="KG True Colors" panose="02000506000000020003" pitchFamily="2" charset="0"/>
              </a:rPr>
              <a:t>is </a:t>
            </a:r>
            <a:r>
              <a:rPr lang="en-US" sz="2400" dirty="0" smtClean="0">
                <a:latin typeface="KG True Colors" panose="02000506000000020003" pitchFamily="2" charset="0"/>
              </a:rPr>
              <a:t>eight. </a:t>
            </a:r>
            <a:r>
              <a:rPr lang="en-US" sz="2400" dirty="0" smtClean="0">
                <a:latin typeface="KG True Colors" panose="02000506000000020003" pitchFamily="2" charset="0"/>
              </a:rPr>
              <a:t>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25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540268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5636" y="123224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after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4093" y="2258290"/>
            <a:ext cx="2133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latin typeface="Bernard MT Condensed" panose="02050806060905020404" pitchFamily="18" charset="0"/>
              </a:rPr>
              <a:t>10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pic>
        <p:nvPicPr>
          <p:cNvPr id="7" name="Picture 6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636" y="42672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54180" y="5715000"/>
            <a:ext cx="8229600" cy="914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after </a:t>
            </a:r>
            <a:r>
              <a:rPr lang="en-US" sz="2400" dirty="0" smtClean="0">
                <a:latin typeface="KG True Colors" panose="02000506000000020003" pitchFamily="2" charset="0"/>
              </a:rPr>
              <a:t>nine</a:t>
            </a:r>
            <a:r>
              <a:rPr lang="en-US" sz="2400" dirty="0" smtClean="0">
                <a:latin typeface="KG True Colors" panose="02000506000000020003" pitchFamily="2" charset="0"/>
              </a:rPr>
              <a:t> </a:t>
            </a:r>
            <a:r>
              <a:rPr lang="en-US" sz="2400" dirty="0" smtClean="0">
                <a:latin typeface="KG True Colors" panose="02000506000000020003" pitchFamily="2" charset="0"/>
              </a:rPr>
              <a:t>is </a:t>
            </a:r>
            <a:r>
              <a:rPr lang="en-US" sz="2400" dirty="0" smtClean="0">
                <a:latin typeface="KG True Colors" panose="02000506000000020003" pitchFamily="2" charset="0"/>
              </a:rPr>
              <a:t>ten. </a:t>
            </a:r>
            <a:r>
              <a:rPr lang="en-US" sz="2400" dirty="0" smtClean="0">
                <a:latin typeface="KG True Colors" panose="02000506000000020003" pitchFamily="2" charset="0"/>
              </a:rPr>
              <a:t>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49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43287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828800"/>
            <a:ext cx="8229600" cy="19049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You can work on number identification with your child by printing off or writing numbers 1-10 and asking them to identify a specific number out of a field of two!</a:t>
            </a:r>
          </a:p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For example: below we have two numbers </a:t>
            </a:r>
            <a:r>
              <a:rPr lang="en-US" sz="2800" dirty="0" smtClean="0">
                <a:latin typeface="KG True Colors" panose="02000506000000020003" pitchFamily="2" charset="0"/>
              </a:rPr>
              <a:t>nine</a:t>
            </a:r>
            <a:r>
              <a:rPr lang="en-US" sz="2800" dirty="0" smtClean="0">
                <a:latin typeface="KG True Colors" panose="02000506000000020003" pitchFamily="2" charset="0"/>
              </a:rPr>
              <a:t> </a:t>
            </a:r>
            <a:r>
              <a:rPr lang="en-US" sz="2800" dirty="0" smtClean="0">
                <a:latin typeface="KG True Colors" panose="02000506000000020003" pitchFamily="2" charset="0"/>
              </a:rPr>
              <a:t>and </a:t>
            </a:r>
            <a:r>
              <a:rPr lang="en-US" sz="2800" dirty="0" smtClean="0">
                <a:latin typeface="KG True Colors" panose="02000506000000020003" pitchFamily="2" charset="0"/>
              </a:rPr>
              <a:t>three</a:t>
            </a:r>
            <a:r>
              <a:rPr lang="en-US" sz="2800" dirty="0" smtClean="0">
                <a:latin typeface="KG True Colors" panose="02000506000000020003" pitchFamily="2" charset="0"/>
              </a:rPr>
              <a:t>, </a:t>
            </a:r>
            <a:r>
              <a:rPr lang="en-US" sz="2800" dirty="0" smtClean="0">
                <a:latin typeface="KG True Colors" panose="02000506000000020003" pitchFamily="2" charset="0"/>
              </a:rPr>
              <a:t>ask your child to point to the number </a:t>
            </a:r>
            <a:r>
              <a:rPr lang="en-US" sz="2800" dirty="0" smtClean="0">
                <a:latin typeface="KG True Colors" panose="02000506000000020003" pitchFamily="2" charset="0"/>
              </a:rPr>
              <a:t>nine</a:t>
            </a:r>
            <a:r>
              <a:rPr lang="en-US" sz="2800" dirty="0" smtClean="0">
                <a:latin typeface="KG True Colors" panose="02000506000000020003" pitchFamily="2" charset="0"/>
              </a:rPr>
              <a:t>. </a:t>
            </a:r>
            <a:r>
              <a:rPr lang="en-US" sz="28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</a:t>
            </a:r>
            <a:endParaRPr lang="en-US" sz="2800" dirty="0">
              <a:latin typeface="KG True Colors" panose="02000506000000020003" pitchFamily="2" charset="0"/>
            </a:endParaRPr>
          </a:p>
        </p:txBody>
      </p:sp>
      <p:pic>
        <p:nvPicPr>
          <p:cNvPr id="6" name="Picture 5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39" t="51523" r="24231" b="9078"/>
          <a:stretch/>
        </p:blipFill>
        <p:spPr bwMode="auto">
          <a:xfrm>
            <a:off x="2819400" y="4495800"/>
            <a:ext cx="808990" cy="1051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08" t="4546" r="43654" b="58479"/>
          <a:stretch/>
        </p:blipFill>
        <p:spPr bwMode="auto">
          <a:xfrm>
            <a:off x="5410200" y="4495800"/>
            <a:ext cx="800735" cy="986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3597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219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ALL ABOUT THE NUMBER:</vt:lpstr>
      <vt:lpstr>It’s name is…</vt:lpstr>
      <vt:lpstr>Let’s count it…</vt:lpstr>
      <vt:lpstr>Let’s tally it…</vt:lpstr>
      <vt:lpstr>The number before it is…</vt:lpstr>
      <vt:lpstr>The number after it is…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THE NUMBER:</dc:title>
  <dc:creator>Cassie Machen</dc:creator>
  <cp:lastModifiedBy>Cassie Machen</cp:lastModifiedBy>
  <cp:revision>2</cp:revision>
  <dcterms:created xsi:type="dcterms:W3CDTF">2020-04-16T16:48:58Z</dcterms:created>
  <dcterms:modified xsi:type="dcterms:W3CDTF">2020-04-16T16:59:31Z</dcterms:modified>
</cp:coreProperties>
</file>