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p:cViewPr varScale="1">
        <p:scale>
          <a:sx n="110" d="100"/>
          <a:sy n="110" d="100"/>
        </p:scale>
        <p:origin x="168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83E20E-4D37-4DD7-8430-8B1C05AFA365}" type="datetimeFigureOut">
              <a:rPr lang="en-US" smtClean="0"/>
              <a:t>7/9/20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82603-9088-4F7C-A1B2-162796C51A6C}" type="slidenum">
              <a:rPr lang="en-US" smtClean="0"/>
              <a:t>‹#›</a:t>
            </a:fld>
            <a:endParaRPr lang="en-US"/>
          </a:p>
        </p:txBody>
      </p:sp>
    </p:spTree>
    <p:extLst>
      <p:ext uri="{BB962C8B-B14F-4D97-AF65-F5344CB8AC3E}">
        <p14:creationId xmlns:p14="http://schemas.microsoft.com/office/powerpoint/2010/main" val="183043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3E20E-4D37-4DD7-8430-8B1C05AFA365}" type="datetimeFigureOut">
              <a:rPr lang="en-US" smtClean="0"/>
              <a:t>7/9/20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82603-9088-4F7C-A1B2-162796C51A6C}" type="slidenum">
              <a:rPr lang="en-US" smtClean="0"/>
              <a:t>‹#›</a:t>
            </a:fld>
            <a:endParaRPr lang="en-US"/>
          </a:p>
        </p:txBody>
      </p:sp>
    </p:spTree>
    <p:extLst>
      <p:ext uri="{BB962C8B-B14F-4D97-AF65-F5344CB8AC3E}">
        <p14:creationId xmlns:p14="http://schemas.microsoft.com/office/powerpoint/2010/main" val="329651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3E20E-4D37-4DD7-8430-8B1C05AFA365}" type="datetimeFigureOut">
              <a:rPr lang="en-US" smtClean="0"/>
              <a:t>7/9/20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82603-9088-4F7C-A1B2-162796C51A6C}" type="slidenum">
              <a:rPr lang="en-US" smtClean="0"/>
              <a:t>‹#›</a:t>
            </a:fld>
            <a:endParaRPr lang="en-US"/>
          </a:p>
        </p:txBody>
      </p:sp>
    </p:spTree>
    <p:extLst>
      <p:ext uri="{BB962C8B-B14F-4D97-AF65-F5344CB8AC3E}">
        <p14:creationId xmlns:p14="http://schemas.microsoft.com/office/powerpoint/2010/main" val="30973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3E20E-4D37-4DD7-8430-8B1C05AFA365}" type="datetimeFigureOut">
              <a:rPr lang="en-US" smtClean="0"/>
              <a:t>7/9/20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82603-9088-4F7C-A1B2-162796C51A6C}" type="slidenum">
              <a:rPr lang="en-US" smtClean="0"/>
              <a:t>‹#›</a:t>
            </a:fld>
            <a:endParaRPr lang="en-US"/>
          </a:p>
        </p:txBody>
      </p:sp>
    </p:spTree>
    <p:extLst>
      <p:ext uri="{BB962C8B-B14F-4D97-AF65-F5344CB8AC3E}">
        <p14:creationId xmlns:p14="http://schemas.microsoft.com/office/powerpoint/2010/main" val="15767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3E20E-4D37-4DD7-8430-8B1C05AFA365}" type="datetimeFigureOut">
              <a:rPr lang="en-US" smtClean="0"/>
              <a:t>7/9/20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82603-9088-4F7C-A1B2-162796C51A6C}" type="slidenum">
              <a:rPr lang="en-US" smtClean="0"/>
              <a:t>‹#›</a:t>
            </a:fld>
            <a:endParaRPr lang="en-US"/>
          </a:p>
        </p:txBody>
      </p:sp>
    </p:spTree>
    <p:extLst>
      <p:ext uri="{BB962C8B-B14F-4D97-AF65-F5344CB8AC3E}">
        <p14:creationId xmlns:p14="http://schemas.microsoft.com/office/powerpoint/2010/main" val="343360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83E20E-4D37-4DD7-8430-8B1C05AFA365}" type="datetimeFigureOut">
              <a:rPr lang="en-US" smtClean="0"/>
              <a:t>7/9/20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82603-9088-4F7C-A1B2-162796C51A6C}" type="slidenum">
              <a:rPr lang="en-US" smtClean="0"/>
              <a:t>‹#›</a:t>
            </a:fld>
            <a:endParaRPr lang="en-US"/>
          </a:p>
        </p:txBody>
      </p:sp>
    </p:spTree>
    <p:extLst>
      <p:ext uri="{BB962C8B-B14F-4D97-AF65-F5344CB8AC3E}">
        <p14:creationId xmlns:p14="http://schemas.microsoft.com/office/powerpoint/2010/main" val="347545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83E20E-4D37-4DD7-8430-8B1C05AFA365}" type="datetimeFigureOut">
              <a:rPr lang="en-US" smtClean="0"/>
              <a:t>7/9/20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B82603-9088-4F7C-A1B2-162796C51A6C}" type="slidenum">
              <a:rPr lang="en-US" smtClean="0"/>
              <a:t>‹#›</a:t>
            </a:fld>
            <a:endParaRPr lang="en-US"/>
          </a:p>
        </p:txBody>
      </p:sp>
    </p:spTree>
    <p:extLst>
      <p:ext uri="{BB962C8B-B14F-4D97-AF65-F5344CB8AC3E}">
        <p14:creationId xmlns:p14="http://schemas.microsoft.com/office/powerpoint/2010/main" val="370936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83E20E-4D37-4DD7-8430-8B1C05AFA365}" type="datetimeFigureOut">
              <a:rPr lang="en-US" smtClean="0"/>
              <a:t>7/9/20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82603-9088-4F7C-A1B2-162796C51A6C}" type="slidenum">
              <a:rPr lang="en-US" smtClean="0"/>
              <a:t>‹#›</a:t>
            </a:fld>
            <a:endParaRPr lang="en-US"/>
          </a:p>
        </p:txBody>
      </p:sp>
    </p:spTree>
    <p:extLst>
      <p:ext uri="{BB962C8B-B14F-4D97-AF65-F5344CB8AC3E}">
        <p14:creationId xmlns:p14="http://schemas.microsoft.com/office/powerpoint/2010/main" val="368207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3E20E-4D37-4DD7-8430-8B1C05AFA365}" type="datetimeFigureOut">
              <a:rPr lang="en-US" smtClean="0"/>
              <a:t>7/9/20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B82603-9088-4F7C-A1B2-162796C51A6C}" type="slidenum">
              <a:rPr lang="en-US" smtClean="0"/>
              <a:t>‹#›</a:t>
            </a:fld>
            <a:endParaRPr lang="en-US"/>
          </a:p>
        </p:txBody>
      </p:sp>
    </p:spTree>
    <p:extLst>
      <p:ext uri="{BB962C8B-B14F-4D97-AF65-F5344CB8AC3E}">
        <p14:creationId xmlns:p14="http://schemas.microsoft.com/office/powerpoint/2010/main" val="346831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3E20E-4D37-4DD7-8430-8B1C05AFA365}" type="datetimeFigureOut">
              <a:rPr lang="en-US" smtClean="0"/>
              <a:t>7/9/20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82603-9088-4F7C-A1B2-162796C51A6C}" type="slidenum">
              <a:rPr lang="en-US" smtClean="0"/>
              <a:t>‹#›</a:t>
            </a:fld>
            <a:endParaRPr lang="en-US"/>
          </a:p>
        </p:txBody>
      </p:sp>
    </p:spTree>
    <p:extLst>
      <p:ext uri="{BB962C8B-B14F-4D97-AF65-F5344CB8AC3E}">
        <p14:creationId xmlns:p14="http://schemas.microsoft.com/office/powerpoint/2010/main" val="106436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3E20E-4D37-4DD7-8430-8B1C05AFA365}" type="datetimeFigureOut">
              <a:rPr lang="en-US" smtClean="0"/>
              <a:t>7/9/20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82603-9088-4F7C-A1B2-162796C51A6C}" type="slidenum">
              <a:rPr lang="en-US" smtClean="0"/>
              <a:t>‹#›</a:t>
            </a:fld>
            <a:endParaRPr lang="en-US"/>
          </a:p>
        </p:txBody>
      </p:sp>
    </p:spTree>
    <p:extLst>
      <p:ext uri="{BB962C8B-B14F-4D97-AF65-F5344CB8AC3E}">
        <p14:creationId xmlns:p14="http://schemas.microsoft.com/office/powerpoint/2010/main" val="15553855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3E20E-4D37-4DD7-8430-8B1C05AFA365}" type="datetimeFigureOut">
              <a:rPr lang="en-US" smtClean="0"/>
              <a:t>7/9/20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82603-9088-4F7C-A1B2-162796C51A6C}" type="slidenum">
              <a:rPr lang="en-US" smtClean="0"/>
              <a:t>‹#›</a:t>
            </a:fld>
            <a:endParaRPr lang="en-US"/>
          </a:p>
        </p:txBody>
      </p:sp>
    </p:spTree>
    <p:extLst>
      <p:ext uri="{BB962C8B-B14F-4D97-AF65-F5344CB8AC3E}">
        <p14:creationId xmlns:p14="http://schemas.microsoft.com/office/powerpoint/2010/main" val="254198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278263"/>
            <a:ext cx="1371600" cy="12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ctrTitle"/>
          </p:nvPr>
        </p:nvSpPr>
        <p:spPr>
          <a:xfrm>
            <a:off x="2150745" y="304800"/>
            <a:ext cx="4724400" cy="1295400"/>
          </a:xfrm>
        </p:spPr>
        <p:txBody>
          <a:bodyPr>
            <a:normAutofit/>
          </a:bodyPr>
          <a:lstStyle/>
          <a:p>
            <a:r>
              <a:rPr lang="en-US" sz="2800" dirty="0" smtClean="0">
                <a:latin typeface="KG True Colors" panose="02000506000000020003" pitchFamily="2" charset="0"/>
              </a:rPr>
              <a:t>Interactive Cooking Lesson</a:t>
            </a:r>
            <a:endParaRPr lang="en-US" sz="2800" dirty="0">
              <a:latin typeface="KG True Colors" panose="02000506000000020003" pitchFamily="2" charset="0"/>
            </a:endParaRPr>
          </a:p>
        </p:txBody>
      </p:sp>
      <p:sp>
        <p:nvSpPr>
          <p:cNvPr id="6" name="Subtitle 2"/>
          <p:cNvSpPr>
            <a:spLocks noGrp="1"/>
          </p:cNvSpPr>
          <p:nvPr>
            <p:ph type="subTitle" idx="1"/>
          </p:nvPr>
        </p:nvSpPr>
        <p:spPr>
          <a:xfrm>
            <a:off x="1312545" y="3855893"/>
            <a:ext cx="6400800" cy="609600"/>
          </a:xfrm>
        </p:spPr>
        <p:txBody>
          <a:bodyPr>
            <a:normAutofit/>
          </a:bodyPr>
          <a:lstStyle/>
          <a:p>
            <a:r>
              <a:rPr lang="en-US" dirty="0" smtClean="0">
                <a:solidFill>
                  <a:schemeClr val="tx1"/>
                </a:solidFill>
                <a:latin typeface="KG True Colors" panose="02000506000000020003" pitchFamily="2" charset="0"/>
              </a:rPr>
              <a:t>Review Classroom Expectations</a:t>
            </a:r>
          </a:p>
          <a:p>
            <a:endParaRPr lang="en-US" dirty="0" smtClean="0">
              <a:solidFill>
                <a:schemeClr val="tx1"/>
              </a:solidFill>
              <a:latin typeface="KG True Colors" panose="02000506000000020003" pitchFamily="2"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655127"/>
            <a:ext cx="382714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845" y="4662054"/>
            <a:ext cx="3835134" cy="188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580997" y="1981353"/>
            <a:ext cx="3962399" cy="830997"/>
          </a:xfrm>
          <a:prstGeom prst="rect">
            <a:avLst/>
          </a:prstGeom>
          <a:noFill/>
        </p:spPr>
        <p:txBody>
          <a:bodyPr wrap="square" rtlCol="0">
            <a:spAutoFit/>
          </a:bodyPr>
          <a:lstStyle/>
          <a:p>
            <a:pPr algn="ctr"/>
            <a:r>
              <a:rPr lang="en-US" sz="2400" b="1" dirty="0" smtClean="0">
                <a:latin typeface="KG True Colors" panose="02000506000000020003" pitchFamily="2" charset="0"/>
              </a:rPr>
              <a:t>Let’s Make:</a:t>
            </a:r>
          </a:p>
          <a:p>
            <a:pPr algn="ctr"/>
            <a:r>
              <a:rPr lang="en-US" sz="2400" b="1" dirty="0" smtClean="0">
                <a:latin typeface="KG True Colors" panose="02000506000000020003" pitchFamily="2" charset="0"/>
              </a:rPr>
              <a:t>Ocean Pudding Cups!</a:t>
            </a:r>
            <a:endParaRPr lang="en-US" sz="2400" b="1" dirty="0">
              <a:latin typeface="KG True Colors" panose="02000506000000020003" pitchFamily="2"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572491"/>
            <a:ext cx="129722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981353"/>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27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0287" y="564546"/>
            <a:ext cx="3962400" cy="461665"/>
          </a:xfrm>
          <a:prstGeom prst="rect">
            <a:avLst/>
          </a:prstGeom>
        </p:spPr>
        <p:txBody>
          <a:bodyPr wrap="square">
            <a:spAutoFit/>
          </a:bodyPr>
          <a:lstStyle/>
          <a:p>
            <a:pPr lvl="0" algn="ctr"/>
            <a:r>
              <a:rPr lang="en-US" sz="2400" dirty="0">
                <a:solidFill>
                  <a:prstClr val="black"/>
                </a:solidFill>
                <a:latin typeface="KG True Colors" panose="02000506000000020003" pitchFamily="2" charset="0"/>
              </a:rPr>
              <a:t>Interactive Cooking Lesson</a:t>
            </a:r>
          </a:p>
        </p:txBody>
      </p:sp>
      <p:sp>
        <p:nvSpPr>
          <p:cNvPr id="5" name="Rectangle 4"/>
          <p:cNvSpPr/>
          <p:nvPr/>
        </p:nvSpPr>
        <p:spPr>
          <a:xfrm>
            <a:off x="586687" y="4459412"/>
            <a:ext cx="8229600" cy="1938992"/>
          </a:xfrm>
          <a:prstGeom prst="rect">
            <a:avLst/>
          </a:prstGeom>
        </p:spPr>
        <p:txBody>
          <a:bodyPr wrap="square">
            <a:spAutoFit/>
          </a:bodyPr>
          <a:lstStyle/>
          <a:p>
            <a:pPr algn="ctr"/>
            <a:r>
              <a:rPr lang="en-US" sz="2400" dirty="0" smtClean="0">
                <a:latin typeface="KG True Colors" panose="02000506000000020003" pitchFamily="2" charset="0"/>
              </a:rPr>
              <a:t>During the lesson please encourage your child to use their 5 senses, (sight, smell, touch, taste and hearing). You can also practice counting, for example when stirring. While engaging your child in stirring, scooping and pouring you are also encouraging fine motor skills! </a:t>
            </a:r>
            <a:endParaRPr lang="en-US" sz="2400" dirty="0">
              <a:latin typeface="KG True Colors" panose="02000506000000020003" pitchFamily="2" charset="0"/>
            </a:endParaRPr>
          </a:p>
        </p:txBody>
      </p:sp>
      <p:sp>
        <p:nvSpPr>
          <p:cNvPr id="6" name="TextBox 5"/>
          <p:cNvSpPr txBox="1"/>
          <p:nvPr/>
        </p:nvSpPr>
        <p:spPr>
          <a:xfrm>
            <a:off x="2747770" y="1295400"/>
            <a:ext cx="3962399" cy="830997"/>
          </a:xfrm>
          <a:prstGeom prst="rect">
            <a:avLst/>
          </a:prstGeom>
          <a:noFill/>
        </p:spPr>
        <p:txBody>
          <a:bodyPr wrap="square" rtlCol="0">
            <a:spAutoFit/>
          </a:bodyPr>
          <a:lstStyle/>
          <a:p>
            <a:pPr algn="ctr"/>
            <a:r>
              <a:rPr lang="en-US" sz="2400" b="1" dirty="0" smtClean="0">
                <a:latin typeface="KG True Colors" panose="02000506000000020003" pitchFamily="2" charset="0"/>
              </a:rPr>
              <a:t>Let’s Make:</a:t>
            </a:r>
            <a:endParaRPr lang="en-US" sz="2400" b="1" dirty="0">
              <a:latin typeface="KG True Colors" panose="02000506000000020003" pitchFamily="2" charset="0"/>
            </a:endParaRPr>
          </a:p>
          <a:p>
            <a:pPr algn="ctr"/>
            <a:r>
              <a:rPr lang="en-US" sz="2400" b="1" dirty="0" smtClean="0">
                <a:latin typeface="KG True Colors" panose="02000506000000020003" pitchFamily="2" charset="0"/>
              </a:rPr>
              <a:t>Ocean Pudding Cups!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830" y="2560637"/>
            <a:ext cx="262731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1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228600"/>
            <a:ext cx="4800600" cy="2308324"/>
          </a:xfrm>
          <a:prstGeom prst="rect">
            <a:avLst/>
          </a:prstGeom>
          <a:noFill/>
        </p:spPr>
        <p:txBody>
          <a:bodyPr wrap="square" rtlCol="0">
            <a:spAutoFit/>
          </a:bodyPr>
          <a:lstStyle/>
          <a:p>
            <a:pPr algn="ctr"/>
            <a:r>
              <a:rPr lang="en-US" sz="2400" u="sng" dirty="0" smtClean="0">
                <a:latin typeface="KG True Colors" panose="02000506000000020003" pitchFamily="2" charset="0"/>
              </a:rPr>
              <a:t>You will need:</a:t>
            </a:r>
          </a:p>
          <a:p>
            <a:pPr algn="ctr"/>
            <a:r>
              <a:rPr lang="en-US" sz="2000" dirty="0" smtClean="0">
                <a:latin typeface="KG True Colors" panose="02000506000000020003" pitchFamily="2" charset="0"/>
              </a:rPr>
              <a:t>*</a:t>
            </a:r>
            <a:r>
              <a:rPr lang="en-US" sz="2000" b="1" dirty="0" smtClean="0">
                <a:latin typeface="KG True Colors" panose="02000506000000020003" pitchFamily="2" charset="0"/>
              </a:rPr>
              <a:t>5.1 </a:t>
            </a:r>
            <a:r>
              <a:rPr lang="en-US" sz="2000" b="1" dirty="0" err="1" smtClean="0">
                <a:latin typeface="KG True Colors" panose="02000506000000020003" pitchFamily="2" charset="0"/>
              </a:rPr>
              <a:t>oz</a:t>
            </a:r>
            <a:r>
              <a:rPr lang="en-US" sz="2000" b="1" dirty="0" smtClean="0">
                <a:latin typeface="KG True Colors" panose="02000506000000020003" pitchFamily="2" charset="0"/>
              </a:rPr>
              <a:t> box instant vanilla pudding</a:t>
            </a:r>
            <a:endParaRPr lang="en-US" sz="2000" dirty="0" smtClean="0">
              <a:latin typeface="KG True Colors" panose="02000506000000020003" pitchFamily="2" charset="0"/>
            </a:endParaRPr>
          </a:p>
          <a:p>
            <a:pPr algn="ctr"/>
            <a:r>
              <a:rPr lang="en-US" sz="2000" b="1" dirty="0" smtClean="0">
                <a:latin typeface="KG True Colors" panose="02000506000000020003" pitchFamily="2" charset="0"/>
              </a:rPr>
              <a:t>*2 Cups milk</a:t>
            </a:r>
            <a:endParaRPr lang="en-US" sz="2000" dirty="0" smtClean="0">
              <a:latin typeface="KG True Colors" panose="02000506000000020003" pitchFamily="2" charset="0"/>
            </a:endParaRPr>
          </a:p>
          <a:p>
            <a:pPr algn="ctr"/>
            <a:r>
              <a:rPr lang="en-US" sz="2000" b="1" dirty="0" smtClean="0">
                <a:latin typeface="KG True Colors" panose="02000506000000020003" pitchFamily="2" charset="0"/>
              </a:rPr>
              <a:t>*Blue food coloring</a:t>
            </a:r>
          </a:p>
          <a:p>
            <a:pPr algn="ctr"/>
            <a:r>
              <a:rPr lang="en-US" sz="2000" b="1" dirty="0" smtClean="0">
                <a:latin typeface="KG True Colors" panose="02000506000000020003" pitchFamily="2" charset="0"/>
              </a:rPr>
              <a:t>*Graham Crackers</a:t>
            </a:r>
          </a:p>
          <a:p>
            <a:pPr algn="ctr"/>
            <a:r>
              <a:rPr lang="en-US" sz="2000" dirty="0" smtClean="0">
                <a:latin typeface="KG True Colors" panose="02000506000000020003" pitchFamily="2" charset="0"/>
              </a:rPr>
              <a:t>*</a:t>
            </a:r>
            <a:r>
              <a:rPr lang="en-US" sz="2000" b="1" dirty="0" smtClean="0">
                <a:latin typeface="KG True Colors" panose="02000506000000020003" pitchFamily="2" charset="0"/>
              </a:rPr>
              <a:t>Gummy Octopus,  Goldfish or Teddy </a:t>
            </a:r>
            <a:r>
              <a:rPr lang="en-US" sz="2000" b="1" dirty="0">
                <a:latin typeface="KG True Colors" panose="02000506000000020003" pitchFamily="2" charset="0"/>
              </a:rPr>
              <a:t>G</a:t>
            </a:r>
            <a:r>
              <a:rPr lang="en-US" sz="2000" b="1" dirty="0" smtClean="0">
                <a:latin typeface="KG True Colors" panose="02000506000000020003" pitchFamily="2" charset="0"/>
              </a:rPr>
              <a:t>raham </a:t>
            </a:r>
            <a:r>
              <a:rPr lang="en-US" sz="2000" b="1" dirty="0">
                <a:latin typeface="KG True Colors" panose="02000506000000020003" pitchFamily="2" charset="0"/>
              </a:rPr>
              <a:t>B</a:t>
            </a:r>
            <a:r>
              <a:rPr lang="en-US" sz="2000" b="1" dirty="0" smtClean="0">
                <a:latin typeface="KG True Colors" panose="02000506000000020003" pitchFamily="2" charset="0"/>
              </a:rPr>
              <a:t>ears for fun!</a:t>
            </a:r>
            <a:endParaRPr lang="en-US" sz="2000" dirty="0" smtClean="0">
              <a:latin typeface="KG True Colors" panose="02000506000000020003" pitchFamily="2" charset="0"/>
            </a:endParaRPr>
          </a:p>
        </p:txBody>
      </p:sp>
      <p:sp>
        <p:nvSpPr>
          <p:cNvPr id="5" name="TextBox 4"/>
          <p:cNvSpPr txBox="1"/>
          <p:nvPr/>
        </p:nvSpPr>
        <p:spPr>
          <a:xfrm>
            <a:off x="304800" y="2470995"/>
            <a:ext cx="8610600" cy="3477875"/>
          </a:xfrm>
          <a:prstGeom prst="rect">
            <a:avLst/>
          </a:prstGeom>
          <a:noFill/>
        </p:spPr>
        <p:txBody>
          <a:bodyPr wrap="square" rtlCol="0">
            <a:spAutoFit/>
          </a:bodyPr>
          <a:lstStyle/>
          <a:p>
            <a:pPr algn="ctr"/>
            <a:r>
              <a:rPr lang="en-US" sz="2000" b="1" u="sng" dirty="0" smtClean="0">
                <a:latin typeface="KG True Colors" panose="02000506000000020003" pitchFamily="2" charset="0"/>
              </a:rPr>
              <a:t>Review Directions</a:t>
            </a:r>
            <a:r>
              <a:rPr lang="en-US" sz="2000" u="sng" dirty="0" smtClean="0">
                <a:latin typeface="KG True Colors" panose="02000506000000020003" pitchFamily="2" charset="0"/>
              </a:rPr>
              <a:t>:</a:t>
            </a:r>
          </a:p>
          <a:p>
            <a:pPr marL="457200" indent="-457200" algn="ctr">
              <a:buAutoNum type="arabicPeriod"/>
            </a:pPr>
            <a:r>
              <a:rPr lang="en-US" sz="2000" dirty="0" smtClean="0">
                <a:latin typeface="KG True Colors" panose="02000506000000020003" pitchFamily="2" charset="0"/>
              </a:rPr>
              <a:t>In a large bowl, mix together your vanilla pudding, milk and a blue food coloring then whisk. Add food coloring until a desired shade of blue is reached.</a:t>
            </a:r>
          </a:p>
          <a:p>
            <a:pPr marL="457200" indent="-457200" algn="ctr">
              <a:buAutoNum type="arabicPeriod"/>
            </a:pPr>
            <a:r>
              <a:rPr lang="en-US" sz="2000" dirty="0" smtClean="0">
                <a:latin typeface="KG True Colors" panose="02000506000000020003" pitchFamily="2" charset="0"/>
              </a:rPr>
              <a:t>Set pudding in the fridge for about 5 minutes until set.</a:t>
            </a:r>
          </a:p>
          <a:p>
            <a:pPr marL="457200" indent="-457200" algn="ctr">
              <a:buAutoNum type="arabicPeriod"/>
            </a:pPr>
            <a:r>
              <a:rPr lang="en-US" sz="2000" dirty="0" smtClean="0">
                <a:latin typeface="KG True Colors" panose="02000506000000020003" pitchFamily="2" charset="0"/>
              </a:rPr>
              <a:t> Place graham crackers in a large Ziploc bag and have your child help you smash the crackers.</a:t>
            </a:r>
          </a:p>
          <a:p>
            <a:pPr marL="457200" indent="-457200" algn="ctr">
              <a:buAutoNum type="arabicPeriod"/>
            </a:pPr>
            <a:r>
              <a:rPr lang="en-US" sz="2000" dirty="0" smtClean="0">
                <a:latin typeface="KG True Colors" panose="02000506000000020003" pitchFamily="2" charset="0"/>
              </a:rPr>
              <a:t>Fill the bottom of your cups ¼ way with your graham cracker crumbs (representing the ocean floor). Then layer with blue pudding (for the ocean water) and top with graham cracker (representing a beach).</a:t>
            </a:r>
          </a:p>
          <a:p>
            <a:pPr marL="457200" indent="-457200" algn="ctr">
              <a:buAutoNum type="arabicPeriod"/>
            </a:pPr>
            <a:r>
              <a:rPr lang="en-US" sz="2000" dirty="0" smtClean="0">
                <a:latin typeface="KG True Colors" panose="02000506000000020003" pitchFamily="2" charset="0"/>
              </a:rPr>
              <a:t>Finally, top with Gummy shark, Goldfish or Teddy Graham Bears!</a:t>
            </a:r>
          </a:p>
        </p:txBody>
      </p:sp>
      <p:sp>
        <p:nvSpPr>
          <p:cNvPr id="6" name="Content Placeholder 2"/>
          <p:cNvSpPr>
            <a:spLocks noGrp="1"/>
          </p:cNvSpPr>
          <p:nvPr>
            <p:ph idx="1"/>
          </p:nvPr>
        </p:nvSpPr>
        <p:spPr>
          <a:xfrm>
            <a:off x="560882" y="5857961"/>
            <a:ext cx="8229600" cy="715963"/>
          </a:xfrm>
        </p:spPr>
        <p:txBody>
          <a:bodyPr>
            <a:normAutofit/>
          </a:bodyPr>
          <a:lstStyle/>
          <a:p>
            <a:pPr marL="0" indent="0" algn="ctr">
              <a:buNone/>
            </a:pPr>
            <a:r>
              <a:rPr lang="en-US" dirty="0" smtClean="0">
                <a:latin typeface="KG True Colors" panose="02000506000000020003" pitchFamily="2" charset="0"/>
              </a:rPr>
              <a:t>Collect all items necessary prior to the lesson.</a:t>
            </a:r>
            <a:endParaRPr lang="en-US" dirty="0">
              <a:latin typeface="KG True Colors" panose="02000506000000020003"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8620"/>
            <a:ext cx="1292225"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38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92" y="2819400"/>
            <a:ext cx="4883856" cy="151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948" y="2819400"/>
            <a:ext cx="3345568" cy="153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4876800"/>
            <a:ext cx="8229600" cy="1249363"/>
          </a:xfrm>
        </p:spPr>
        <p:txBody>
          <a:bodyPr>
            <a:normAutofit fontScale="92500" lnSpcReduction="20000"/>
          </a:bodyPr>
          <a:lstStyle/>
          <a:p>
            <a:pPr marL="0" indent="0" algn="ctr">
              <a:buNone/>
            </a:pPr>
            <a:r>
              <a:rPr lang="en-US" dirty="0" smtClean="0">
                <a:latin typeface="KG True Colors" panose="02000506000000020003" pitchFamily="2" charset="0"/>
              </a:rPr>
              <a:t>Each cooking lesson begins with each student washing or sanitizing their hands as this is a good life skill.</a:t>
            </a:r>
            <a:endParaRPr lang="en-US" dirty="0">
              <a:latin typeface="KG True Colors" panose="02000506000000020003" pitchFamily="2" charset="0"/>
            </a:endParaRPr>
          </a:p>
        </p:txBody>
      </p:sp>
      <p:sp>
        <p:nvSpPr>
          <p:cNvPr id="8" name="TextBox 7"/>
          <p:cNvSpPr txBox="1"/>
          <p:nvPr/>
        </p:nvSpPr>
        <p:spPr>
          <a:xfrm>
            <a:off x="3611380" y="1288583"/>
            <a:ext cx="3288352" cy="461665"/>
          </a:xfrm>
          <a:prstGeom prst="rect">
            <a:avLst/>
          </a:prstGeom>
          <a:noFill/>
        </p:spPr>
        <p:txBody>
          <a:bodyPr wrap="square" rtlCol="0">
            <a:spAutoFit/>
          </a:bodyPr>
          <a:lstStyle/>
          <a:p>
            <a:r>
              <a:rPr lang="en-US" sz="2400" dirty="0" smtClean="0">
                <a:latin typeface="KG True Colors" panose="02000506000000020003" pitchFamily="2" charset="0"/>
              </a:rPr>
              <a:t>Wash / Sanitize hands</a:t>
            </a:r>
            <a:endParaRPr lang="en-US" sz="2400" dirty="0">
              <a:latin typeface="KG True Colors" panose="02000506000000020003" pitchFamily="2"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609" y="767361"/>
            <a:ext cx="1600200" cy="156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92" y="767361"/>
            <a:ext cx="262731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97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85724"/>
            <a:ext cx="3505200" cy="3046988"/>
          </a:xfrm>
          <a:prstGeom prst="rect">
            <a:avLst/>
          </a:prstGeom>
        </p:spPr>
        <p:txBody>
          <a:bodyPr wrap="square">
            <a:spAutoFit/>
          </a:bodyPr>
          <a:lstStyle/>
          <a:p>
            <a:pPr algn="ctr"/>
            <a:r>
              <a:rPr lang="en-US" sz="2400" dirty="0" smtClean="0">
                <a:latin typeface="KG True Colors" panose="02000506000000020003" pitchFamily="2" charset="0"/>
              </a:rPr>
              <a:t>In a large bowl, mix together your vanilla pudding, milk and a blue food coloring then whisk. Add food coloring until a desired shade of blue is reached.</a:t>
            </a:r>
          </a:p>
          <a:p>
            <a:pPr algn="ctr"/>
            <a:endParaRPr lang="en-US" sz="2400" dirty="0" smtClean="0">
              <a:latin typeface="KG True Colors" panose="02000506000000020003" pitchFamily="2" charset="0"/>
            </a:endParaRPr>
          </a:p>
        </p:txBody>
      </p:sp>
      <p:sp>
        <p:nvSpPr>
          <p:cNvPr id="5" name="Rectangle 4"/>
          <p:cNvSpPr/>
          <p:nvPr/>
        </p:nvSpPr>
        <p:spPr>
          <a:xfrm>
            <a:off x="3230380" y="3040121"/>
            <a:ext cx="3140439" cy="1569660"/>
          </a:xfrm>
          <a:prstGeom prst="rect">
            <a:avLst/>
          </a:prstGeom>
        </p:spPr>
        <p:txBody>
          <a:bodyPr wrap="square">
            <a:spAutoFit/>
          </a:bodyPr>
          <a:lstStyle/>
          <a:p>
            <a:pPr algn="ctr"/>
            <a:r>
              <a:rPr lang="en-US" sz="2400" dirty="0" smtClean="0">
                <a:latin typeface="KG True Colors" panose="02000506000000020003" pitchFamily="2" charset="0"/>
              </a:rPr>
              <a:t>Set pudding in the fridge for about 5 minutes until set.</a:t>
            </a:r>
          </a:p>
          <a:p>
            <a:pPr algn="ctr"/>
            <a:endParaRPr lang="en-US" sz="2400" dirty="0" smtClean="0">
              <a:latin typeface="KG True Colors" panose="02000506000000020003" pitchFamily="2" charset="0"/>
            </a:endParaRPr>
          </a:p>
        </p:txBody>
      </p:sp>
      <p:sp>
        <p:nvSpPr>
          <p:cNvPr id="9" name="Rectangle 8"/>
          <p:cNvSpPr/>
          <p:nvPr/>
        </p:nvSpPr>
        <p:spPr>
          <a:xfrm>
            <a:off x="3199150" y="4694563"/>
            <a:ext cx="3305963" cy="1938992"/>
          </a:xfrm>
          <a:prstGeom prst="rect">
            <a:avLst/>
          </a:prstGeom>
        </p:spPr>
        <p:txBody>
          <a:bodyPr wrap="square">
            <a:spAutoFit/>
          </a:bodyPr>
          <a:lstStyle/>
          <a:p>
            <a:pPr algn="ctr"/>
            <a:r>
              <a:rPr lang="en-US" sz="2400" dirty="0" smtClean="0">
                <a:latin typeface="KG True Colors" panose="02000506000000020003" pitchFamily="2" charset="0"/>
              </a:rPr>
              <a:t> Place graham crackers in a large Ziploc bag and have your child help you smash the crackers.</a:t>
            </a:r>
          </a:p>
          <a:p>
            <a:pPr algn="ctr"/>
            <a:endParaRPr lang="en-US" sz="2400" dirty="0" smtClean="0">
              <a:latin typeface="KG True Colors" panose="02000506000000020003" pitchFamily="2" charset="0"/>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22" y="4664487"/>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39"/>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37" y="2219325"/>
            <a:ext cx="1292225"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You Won't Need to Milk a Bantha To Make This Star Wars Blue Milk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819" y="2606674"/>
            <a:ext cx="25146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556" y="29907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8924" y="466448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67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123395"/>
            <a:ext cx="3505200" cy="4154984"/>
          </a:xfrm>
          <a:prstGeom prst="rect">
            <a:avLst/>
          </a:prstGeom>
        </p:spPr>
        <p:txBody>
          <a:bodyPr wrap="square">
            <a:spAutoFit/>
          </a:bodyPr>
          <a:lstStyle/>
          <a:p>
            <a:pPr algn="ctr"/>
            <a:r>
              <a:rPr lang="en-US" sz="2400" dirty="0" smtClean="0">
                <a:latin typeface="KG True Colors" panose="02000506000000020003" pitchFamily="2" charset="0"/>
              </a:rPr>
              <a:t>Fill the bottom of your cups ¼ way with your graham cracker crumbs (representing the ocean floor). Then layer with blue pudding (for the ocean water) and top with </a:t>
            </a:r>
            <a:r>
              <a:rPr lang="en-US" sz="2400" smtClean="0">
                <a:latin typeface="KG True Colors" panose="02000506000000020003" pitchFamily="2" charset="0"/>
              </a:rPr>
              <a:t>graham cracker (representing </a:t>
            </a:r>
            <a:r>
              <a:rPr lang="en-US" sz="2400" dirty="0" smtClean="0">
                <a:latin typeface="KG True Colors" panose="02000506000000020003" pitchFamily="2" charset="0"/>
              </a:rPr>
              <a:t>a beach).</a:t>
            </a:r>
          </a:p>
          <a:p>
            <a:pPr algn="ctr"/>
            <a:endParaRPr lang="en-US" sz="2400" dirty="0" smtClean="0">
              <a:latin typeface="KG True Colors" panose="02000506000000020003" pitchFamily="2" charset="0"/>
            </a:endParaRPr>
          </a:p>
          <a:p>
            <a:pPr algn="ctr"/>
            <a:endParaRPr lang="en-US" sz="2400" dirty="0" smtClean="0">
              <a:latin typeface="KG True Colors" panose="02000506000000020003" pitchFamily="2" charset="0"/>
            </a:endParaRPr>
          </a:p>
        </p:txBody>
      </p:sp>
      <p:sp>
        <p:nvSpPr>
          <p:cNvPr id="6" name="Rectangle 5"/>
          <p:cNvSpPr/>
          <p:nvPr/>
        </p:nvSpPr>
        <p:spPr>
          <a:xfrm>
            <a:off x="3097968" y="4278379"/>
            <a:ext cx="3305963" cy="1938992"/>
          </a:xfrm>
          <a:prstGeom prst="rect">
            <a:avLst/>
          </a:prstGeom>
        </p:spPr>
        <p:txBody>
          <a:bodyPr wrap="square">
            <a:spAutoFit/>
          </a:bodyPr>
          <a:lstStyle/>
          <a:p>
            <a:pPr algn="ctr"/>
            <a:r>
              <a:rPr lang="en-US" sz="2400" dirty="0" smtClean="0">
                <a:latin typeface="KG True Colors" panose="02000506000000020003" pitchFamily="2" charset="0"/>
              </a:rPr>
              <a:t> Finally, top with Gummy shark, Goldfish or Teddy Graham Bears!</a:t>
            </a:r>
          </a:p>
          <a:p>
            <a:pPr algn="ctr"/>
            <a:endParaRPr lang="en-US" sz="2400" dirty="0" smtClean="0">
              <a:latin typeface="KG True Colors" panose="02000506000000020003" pitchFamily="2" charset="0"/>
            </a:endParaRPr>
          </a:p>
          <a:p>
            <a:pPr algn="ctr"/>
            <a:endParaRPr lang="en-US" sz="2400" dirty="0" smtClean="0">
              <a:latin typeface="KG True Colors" panose="02000506000000020003" pitchFamily="2"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70607"/>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37" y="838200"/>
            <a:ext cx="1292225"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3931" y="3981381"/>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Making Ocean Pudding Cups | Beach birthday party, Sea birthday par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2233" y="140714"/>
            <a:ext cx="2442284" cy="36015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Enjoy Your Summer Time - Enjoy Your Summer Png Transparent PNG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199" y="5410200"/>
            <a:ext cx="1474227" cy="131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22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097" y="914400"/>
            <a:ext cx="37052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84910" y="3048000"/>
            <a:ext cx="8229600" cy="3276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2000" dirty="0" smtClean="0">
              <a:latin typeface="KG True Colors" panose="02000506000000020003" pitchFamily="2" charset="0"/>
            </a:endParaRPr>
          </a:p>
          <a:p>
            <a:pPr marL="0" indent="0" algn="ctr">
              <a:buFont typeface="Arial" panose="020B0604020202020204" pitchFamily="34" charset="0"/>
              <a:buNone/>
            </a:pPr>
            <a:r>
              <a:rPr lang="en-US" sz="2000" dirty="0" smtClean="0">
                <a:solidFill>
                  <a:schemeClr val="tx2">
                    <a:lumMod val="50000"/>
                  </a:schemeClr>
                </a:solidFill>
                <a:latin typeface="KG True Colors" panose="02000506000000020003" pitchFamily="2" charset="0"/>
              </a:rPr>
              <a:t>After each cooking lesson we talk about whether or not each student was able to follow classroom expectations, if they were they earn two spot cards, each one is worth 5 minutes. </a:t>
            </a:r>
          </a:p>
          <a:p>
            <a:pPr marL="0" indent="0" algn="ctr">
              <a:buFont typeface="Arial" panose="020B0604020202020204" pitchFamily="34" charset="0"/>
              <a:buNone/>
            </a:pPr>
            <a:r>
              <a:rPr lang="en-US" sz="2000" dirty="0" smtClean="0">
                <a:solidFill>
                  <a:schemeClr val="tx2">
                    <a:lumMod val="50000"/>
                  </a:schemeClr>
                </a:solidFill>
                <a:latin typeface="KG True Colors" panose="02000506000000020003" pitchFamily="2" charset="0"/>
              </a:rPr>
              <a:t>Did they participate with a quiet mouth, safe hands and body, listening ears and were they able to remain in their seat? </a:t>
            </a:r>
          </a:p>
          <a:p>
            <a:pPr marL="0" indent="0" algn="ctr">
              <a:buFont typeface="Arial" panose="020B0604020202020204" pitchFamily="34" charset="0"/>
              <a:buNone/>
            </a:pPr>
            <a:r>
              <a:rPr lang="en-US" sz="2000" dirty="0" smtClean="0">
                <a:solidFill>
                  <a:schemeClr val="tx2">
                    <a:lumMod val="50000"/>
                  </a:schemeClr>
                </a:solidFill>
                <a:latin typeface="KG True Colors" panose="02000506000000020003" pitchFamily="2" charset="0"/>
              </a:rPr>
              <a:t>Now this may look different for your child while at home but it is good to revisit and reward for following expectations during lessons. Typically each student works for the same spot reward each day and are able to earn a total of 10 minutes.</a:t>
            </a:r>
            <a:endParaRPr lang="en-US" sz="2000" dirty="0">
              <a:solidFill>
                <a:schemeClr val="tx2">
                  <a:lumMod val="50000"/>
                </a:schemeClr>
              </a:solidFill>
              <a:latin typeface="KG True Colors" panose="02000506000000020003" pitchFamily="2" charset="0"/>
            </a:endParaRPr>
          </a:p>
        </p:txBody>
      </p:sp>
    </p:spTree>
    <p:extLst>
      <p:ext uri="{BB962C8B-B14F-4D97-AF65-F5344CB8AC3E}">
        <p14:creationId xmlns:p14="http://schemas.microsoft.com/office/powerpoint/2010/main" val="984932341"/>
      </p:ext>
    </p:extLst>
  </p:cSld>
  <p:clrMapOvr>
    <a:masterClrMapping/>
  </p:clrMapOvr>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486</Words>
  <Application>Microsoft Macintosh PowerPoint</Application>
  <PresentationFormat>On-screen Show (4:3)</PresentationFormat>
  <Paragraphs>32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KG True Colors</vt:lpstr>
      <vt:lpstr>Arial</vt:lpstr>
      <vt:lpstr>Office Theme</vt:lpstr>
      <vt:lpstr>Interactive Cooking Lesson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Cooking Lesson</dc:title>
  <dc:creator>Cassie Machen</dc:creator>
  <cp:lastModifiedBy>Microsoft Office User</cp:lastModifiedBy>
  <cp:revision>6</cp:revision>
  <dcterms:created xsi:type="dcterms:W3CDTF">2020-07-07T17:18:21Z</dcterms:created>
  <dcterms:modified xsi:type="dcterms:W3CDTF">2020-07-09T19:41:51Z</dcterms:modified>
</cp:coreProperties>
</file>