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C364D3-14E6-4557-84CF-C8B581460CFB}"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29D3B-701C-4A95-AD7B-A79BD8CC3A68}" type="slidenum">
              <a:rPr lang="en-US" smtClean="0"/>
              <a:t>‹#›</a:t>
            </a:fld>
            <a:endParaRPr lang="en-US"/>
          </a:p>
        </p:txBody>
      </p:sp>
    </p:spTree>
    <p:extLst>
      <p:ext uri="{BB962C8B-B14F-4D97-AF65-F5344CB8AC3E}">
        <p14:creationId xmlns:p14="http://schemas.microsoft.com/office/powerpoint/2010/main" val="146913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C364D3-14E6-4557-84CF-C8B581460CFB}"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29D3B-701C-4A95-AD7B-A79BD8CC3A68}" type="slidenum">
              <a:rPr lang="en-US" smtClean="0"/>
              <a:t>‹#›</a:t>
            </a:fld>
            <a:endParaRPr lang="en-US"/>
          </a:p>
        </p:txBody>
      </p:sp>
    </p:spTree>
    <p:extLst>
      <p:ext uri="{BB962C8B-B14F-4D97-AF65-F5344CB8AC3E}">
        <p14:creationId xmlns:p14="http://schemas.microsoft.com/office/powerpoint/2010/main" val="217241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C364D3-14E6-4557-84CF-C8B581460CFB}"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29D3B-701C-4A95-AD7B-A79BD8CC3A68}" type="slidenum">
              <a:rPr lang="en-US" smtClean="0"/>
              <a:t>‹#›</a:t>
            </a:fld>
            <a:endParaRPr lang="en-US"/>
          </a:p>
        </p:txBody>
      </p:sp>
    </p:spTree>
    <p:extLst>
      <p:ext uri="{BB962C8B-B14F-4D97-AF65-F5344CB8AC3E}">
        <p14:creationId xmlns:p14="http://schemas.microsoft.com/office/powerpoint/2010/main" val="137767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C364D3-14E6-4557-84CF-C8B581460CFB}"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29D3B-701C-4A95-AD7B-A79BD8CC3A68}" type="slidenum">
              <a:rPr lang="en-US" smtClean="0"/>
              <a:t>‹#›</a:t>
            </a:fld>
            <a:endParaRPr lang="en-US"/>
          </a:p>
        </p:txBody>
      </p:sp>
    </p:spTree>
    <p:extLst>
      <p:ext uri="{BB962C8B-B14F-4D97-AF65-F5344CB8AC3E}">
        <p14:creationId xmlns:p14="http://schemas.microsoft.com/office/powerpoint/2010/main" val="174845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C364D3-14E6-4557-84CF-C8B581460CFB}"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429D3B-701C-4A95-AD7B-A79BD8CC3A68}" type="slidenum">
              <a:rPr lang="en-US" smtClean="0"/>
              <a:t>‹#›</a:t>
            </a:fld>
            <a:endParaRPr lang="en-US"/>
          </a:p>
        </p:txBody>
      </p:sp>
    </p:spTree>
    <p:extLst>
      <p:ext uri="{BB962C8B-B14F-4D97-AF65-F5344CB8AC3E}">
        <p14:creationId xmlns:p14="http://schemas.microsoft.com/office/powerpoint/2010/main" val="16018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C364D3-14E6-4557-84CF-C8B581460CFB}"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29D3B-701C-4A95-AD7B-A79BD8CC3A68}" type="slidenum">
              <a:rPr lang="en-US" smtClean="0"/>
              <a:t>‹#›</a:t>
            </a:fld>
            <a:endParaRPr lang="en-US"/>
          </a:p>
        </p:txBody>
      </p:sp>
    </p:spTree>
    <p:extLst>
      <p:ext uri="{BB962C8B-B14F-4D97-AF65-F5344CB8AC3E}">
        <p14:creationId xmlns:p14="http://schemas.microsoft.com/office/powerpoint/2010/main" val="28717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C364D3-14E6-4557-84CF-C8B581460CFB}"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429D3B-701C-4A95-AD7B-A79BD8CC3A68}" type="slidenum">
              <a:rPr lang="en-US" smtClean="0"/>
              <a:t>‹#›</a:t>
            </a:fld>
            <a:endParaRPr lang="en-US"/>
          </a:p>
        </p:txBody>
      </p:sp>
    </p:spTree>
    <p:extLst>
      <p:ext uri="{BB962C8B-B14F-4D97-AF65-F5344CB8AC3E}">
        <p14:creationId xmlns:p14="http://schemas.microsoft.com/office/powerpoint/2010/main" val="8500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C364D3-14E6-4557-84CF-C8B581460CFB}"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29D3B-701C-4A95-AD7B-A79BD8CC3A68}" type="slidenum">
              <a:rPr lang="en-US" smtClean="0"/>
              <a:t>‹#›</a:t>
            </a:fld>
            <a:endParaRPr lang="en-US"/>
          </a:p>
        </p:txBody>
      </p:sp>
    </p:spTree>
    <p:extLst>
      <p:ext uri="{BB962C8B-B14F-4D97-AF65-F5344CB8AC3E}">
        <p14:creationId xmlns:p14="http://schemas.microsoft.com/office/powerpoint/2010/main" val="2518663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364D3-14E6-4557-84CF-C8B581460CFB}"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429D3B-701C-4A95-AD7B-A79BD8CC3A68}" type="slidenum">
              <a:rPr lang="en-US" smtClean="0"/>
              <a:t>‹#›</a:t>
            </a:fld>
            <a:endParaRPr lang="en-US"/>
          </a:p>
        </p:txBody>
      </p:sp>
    </p:spTree>
    <p:extLst>
      <p:ext uri="{BB962C8B-B14F-4D97-AF65-F5344CB8AC3E}">
        <p14:creationId xmlns:p14="http://schemas.microsoft.com/office/powerpoint/2010/main" val="28054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364D3-14E6-4557-84CF-C8B581460CFB}"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29D3B-701C-4A95-AD7B-A79BD8CC3A68}" type="slidenum">
              <a:rPr lang="en-US" smtClean="0"/>
              <a:t>‹#›</a:t>
            </a:fld>
            <a:endParaRPr lang="en-US"/>
          </a:p>
        </p:txBody>
      </p:sp>
    </p:spTree>
    <p:extLst>
      <p:ext uri="{BB962C8B-B14F-4D97-AF65-F5344CB8AC3E}">
        <p14:creationId xmlns:p14="http://schemas.microsoft.com/office/powerpoint/2010/main" val="88137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364D3-14E6-4557-84CF-C8B581460CFB}"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429D3B-701C-4A95-AD7B-A79BD8CC3A68}" type="slidenum">
              <a:rPr lang="en-US" smtClean="0"/>
              <a:t>‹#›</a:t>
            </a:fld>
            <a:endParaRPr lang="en-US"/>
          </a:p>
        </p:txBody>
      </p:sp>
    </p:spTree>
    <p:extLst>
      <p:ext uri="{BB962C8B-B14F-4D97-AF65-F5344CB8AC3E}">
        <p14:creationId xmlns:p14="http://schemas.microsoft.com/office/powerpoint/2010/main" val="2266107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364D3-14E6-4557-84CF-C8B581460CFB}" type="datetimeFigureOut">
              <a:rPr lang="en-US" smtClean="0"/>
              <a:t>7/7/2020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29D3B-701C-4A95-AD7B-A79BD8CC3A68}" type="slidenum">
              <a:rPr lang="en-US" smtClean="0"/>
              <a:t>‹#›</a:t>
            </a:fld>
            <a:endParaRPr lang="en-US"/>
          </a:p>
        </p:txBody>
      </p:sp>
    </p:spTree>
    <p:extLst>
      <p:ext uri="{BB962C8B-B14F-4D97-AF65-F5344CB8AC3E}">
        <p14:creationId xmlns:p14="http://schemas.microsoft.com/office/powerpoint/2010/main" val="254298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278263"/>
            <a:ext cx="1371600" cy="12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ctrTitle"/>
          </p:nvPr>
        </p:nvSpPr>
        <p:spPr>
          <a:xfrm>
            <a:off x="2150745" y="304800"/>
            <a:ext cx="4724400" cy="1295400"/>
          </a:xfrm>
        </p:spPr>
        <p:txBody>
          <a:bodyPr>
            <a:normAutofit/>
          </a:bodyPr>
          <a:lstStyle/>
          <a:p>
            <a:r>
              <a:rPr lang="en-US" sz="2800" dirty="0" smtClean="0">
                <a:latin typeface="KG True Colors" panose="02000506000000020003" pitchFamily="2" charset="0"/>
              </a:rPr>
              <a:t>Interactive Cooking Lesson</a:t>
            </a:r>
            <a:endParaRPr lang="en-US" sz="2800" dirty="0">
              <a:latin typeface="KG True Colors" panose="02000506000000020003" pitchFamily="2" charset="0"/>
            </a:endParaRPr>
          </a:p>
        </p:txBody>
      </p:sp>
      <p:sp>
        <p:nvSpPr>
          <p:cNvPr id="6" name="Subtitle 2"/>
          <p:cNvSpPr>
            <a:spLocks noGrp="1"/>
          </p:cNvSpPr>
          <p:nvPr>
            <p:ph type="subTitle" idx="1"/>
          </p:nvPr>
        </p:nvSpPr>
        <p:spPr>
          <a:xfrm>
            <a:off x="1312545" y="3855893"/>
            <a:ext cx="6400800" cy="609600"/>
          </a:xfrm>
        </p:spPr>
        <p:txBody>
          <a:bodyPr>
            <a:normAutofit/>
          </a:bodyPr>
          <a:lstStyle/>
          <a:p>
            <a:r>
              <a:rPr lang="en-US" dirty="0" smtClean="0">
                <a:solidFill>
                  <a:schemeClr val="tx1"/>
                </a:solidFill>
                <a:latin typeface="KG True Colors" panose="02000506000000020003" pitchFamily="2" charset="0"/>
              </a:rPr>
              <a:t>Review Classroom Expectations</a:t>
            </a:r>
          </a:p>
          <a:p>
            <a:endParaRPr lang="en-US" dirty="0" smtClean="0">
              <a:solidFill>
                <a:schemeClr val="tx1"/>
              </a:solidFill>
              <a:latin typeface="KG True Colors" panose="02000506000000020003" pitchFamily="2"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655127"/>
            <a:ext cx="382714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845" y="4662054"/>
            <a:ext cx="3835134" cy="188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590800" y="1981353"/>
            <a:ext cx="3962399" cy="830997"/>
          </a:xfrm>
          <a:prstGeom prst="rect">
            <a:avLst/>
          </a:prstGeom>
          <a:noFill/>
        </p:spPr>
        <p:txBody>
          <a:bodyPr wrap="square" rtlCol="0">
            <a:spAutoFit/>
          </a:bodyPr>
          <a:lstStyle/>
          <a:p>
            <a:pPr algn="ctr"/>
            <a:r>
              <a:rPr lang="en-US" sz="2400" b="1" dirty="0" smtClean="0">
                <a:latin typeface="KG True Colors" panose="02000506000000020003" pitchFamily="2" charset="0"/>
              </a:rPr>
              <a:t>Let’s Make:</a:t>
            </a:r>
          </a:p>
          <a:p>
            <a:pPr algn="ctr"/>
            <a:r>
              <a:rPr lang="en-US" sz="2400" b="1" dirty="0" smtClean="0">
                <a:latin typeface="KG True Colors" panose="02000506000000020003" pitchFamily="2" charset="0"/>
              </a:rPr>
              <a:t>S’mores Bites!</a:t>
            </a:r>
            <a:endParaRPr lang="en-US" sz="2400" b="1" dirty="0">
              <a:latin typeface="KG True Colors" panose="02000506000000020003" pitchFamily="2"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230" y="1482085"/>
            <a:ext cx="1571937"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618" y="1579070"/>
            <a:ext cx="1396306" cy="209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68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0287" y="564546"/>
            <a:ext cx="3962400" cy="461665"/>
          </a:xfrm>
          <a:prstGeom prst="rect">
            <a:avLst/>
          </a:prstGeom>
        </p:spPr>
        <p:txBody>
          <a:bodyPr wrap="square">
            <a:spAutoFit/>
          </a:bodyPr>
          <a:lstStyle/>
          <a:p>
            <a:pPr lvl="0" algn="ctr"/>
            <a:r>
              <a:rPr lang="en-US" sz="2400" dirty="0">
                <a:solidFill>
                  <a:prstClr val="black"/>
                </a:solidFill>
                <a:latin typeface="KG True Colors" panose="02000506000000020003" pitchFamily="2" charset="0"/>
              </a:rPr>
              <a:t>Interactive Cooking Lesson</a:t>
            </a:r>
          </a:p>
        </p:txBody>
      </p:sp>
      <p:sp>
        <p:nvSpPr>
          <p:cNvPr id="5" name="Rectangle 4"/>
          <p:cNvSpPr/>
          <p:nvPr/>
        </p:nvSpPr>
        <p:spPr>
          <a:xfrm>
            <a:off x="586687" y="4459412"/>
            <a:ext cx="8229600" cy="1938992"/>
          </a:xfrm>
          <a:prstGeom prst="rect">
            <a:avLst/>
          </a:prstGeom>
        </p:spPr>
        <p:txBody>
          <a:bodyPr wrap="square">
            <a:spAutoFit/>
          </a:bodyPr>
          <a:lstStyle/>
          <a:p>
            <a:pPr algn="ctr"/>
            <a:r>
              <a:rPr lang="en-US" sz="2400" dirty="0" smtClean="0">
                <a:latin typeface="KG True Colors" panose="02000506000000020003" pitchFamily="2" charset="0"/>
              </a:rPr>
              <a:t>During the lesson please encourage your child to use their 5 senses, (sight, smell, touch, taste and hearing). You can also practice counting, for example when stirring. While engaging your child in stirring, scooping and pouring you are also encouraging fine motor skills! </a:t>
            </a:r>
            <a:endParaRPr lang="en-US" sz="2400" dirty="0">
              <a:latin typeface="KG True Colors" panose="02000506000000020003" pitchFamily="2" charset="0"/>
            </a:endParaRPr>
          </a:p>
        </p:txBody>
      </p:sp>
      <p:sp>
        <p:nvSpPr>
          <p:cNvPr id="6" name="TextBox 5"/>
          <p:cNvSpPr txBox="1"/>
          <p:nvPr/>
        </p:nvSpPr>
        <p:spPr>
          <a:xfrm>
            <a:off x="2747770" y="1295400"/>
            <a:ext cx="3962399" cy="830997"/>
          </a:xfrm>
          <a:prstGeom prst="rect">
            <a:avLst/>
          </a:prstGeom>
          <a:noFill/>
        </p:spPr>
        <p:txBody>
          <a:bodyPr wrap="square" rtlCol="0">
            <a:spAutoFit/>
          </a:bodyPr>
          <a:lstStyle/>
          <a:p>
            <a:pPr algn="ctr"/>
            <a:r>
              <a:rPr lang="en-US" sz="2400" b="1" dirty="0" smtClean="0">
                <a:latin typeface="KG True Colors" panose="02000506000000020003" pitchFamily="2" charset="0"/>
              </a:rPr>
              <a:t>Let’s Make</a:t>
            </a:r>
            <a:r>
              <a:rPr lang="en-US" sz="2400" b="1" dirty="0" smtClean="0">
                <a:latin typeface="KG True Colors" panose="02000506000000020003" pitchFamily="2" charset="0"/>
              </a:rPr>
              <a:t>:</a:t>
            </a:r>
            <a:endParaRPr lang="en-US" sz="2400" b="1" dirty="0">
              <a:latin typeface="KG True Colors" panose="02000506000000020003" pitchFamily="2" charset="0"/>
            </a:endParaRPr>
          </a:p>
          <a:p>
            <a:pPr algn="ctr"/>
            <a:r>
              <a:rPr lang="en-US" sz="2400" b="1" dirty="0" smtClean="0">
                <a:latin typeface="KG True Colors" panose="02000506000000020003" pitchFamily="2" charset="0"/>
              </a:rPr>
              <a:t>S’mores Bites!</a:t>
            </a:r>
            <a:endParaRPr lang="en-US" sz="2400" b="1" dirty="0" smtClean="0">
              <a:latin typeface="KG True Colors" panose="02000506000000020003"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163" y="1295400"/>
            <a:ext cx="157321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995" y="1255925"/>
            <a:ext cx="1547383" cy="232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58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0" y="18738"/>
            <a:ext cx="4800600" cy="2923877"/>
          </a:xfrm>
          <a:prstGeom prst="rect">
            <a:avLst/>
          </a:prstGeom>
          <a:noFill/>
        </p:spPr>
        <p:txBody>
          <a:bodyPr wrap="square" rtlCol="0">
            <a:spAutoFit/>
          </a:bodyPr>
          <a:lstStyle/>
          <a:p>
            <a:pPr algn="ctr"/>
            <a:r>
              <a:rPr lang="en-US" sz="2400" u="sng" dirty="0" smtClean="0">
                <a:latin typeface="KG True Colors" panose="02000506000000020003" pitchFamily="2" charset="0"/>
              </a:rPr>
              <a:t>You will need:</a:t>
            </a:r>
          </a:p>
          <a:p>
            <a:pPr algn="ctr"/>
            <a:r>
              <a:rPr lang="en-US" sz="2000" dirty="0" smtClean="0">
                <a:latin typeface="KG True Colors" panose="02000506000000020003" pitchFamily="2" charset="0"/>
              </a:rPr>
              <a:t>*</a:t>
            </a:r>
            <a:r>
              <a:rPr lang="en-US" sz="2000" b="1" dirty="0" smtClean="0">
                <a:latin typeface="KG True Colors" panose="02000506000000020003" pitchFamily="2" charset="0"/>
              </a:rPr>
              <a:t>7 Whole graham </a:t>
            </a:r>
            <a:r>
              <a:rPr lang="en-US" sz="2000" b="1" dirty="0">
                <a:latin typeface="KG True Colors" panose="02000506000000020003" pitchFamily="2" charset="0"/>
              </a:rPr>
              <a:t>c</a:t>
            </a:r>
            <a:r>
              <a:rPr lang="en-US" sz="2000" b="1" dirty="0" smtClean="0">
                <a:latin typeface="KG True Colors" panose="02000506000000020003" pitchFamily="2" charset="0"/>
              </a:rPr>
              <a:t>rackers </a:t>
            </a:r>
            <a:r>
              <a:rPr lang="en-US" sz="2000" dirty="0" smtClean="0">
                <a:latin typeface="KG True Colors" panose="02000506000000020003" pitchFamily="2" charset="0"/>
              </a:rPr>
              <a:t>(equals 1 cup finely crushed)</a:t>
            </a:r>
            <a:endParaRPr lang="en-US" sz="2000" dirty="0" smtClean="0">
              <a:latin typeface="KG True Colors" panose="02000506000000020003" pitchFamily="2" charset="0"/>
            </a:endParaRPr>
          </a:p>
          <a:p>
            <a:pPr algn="ctr"/>
            <a:r>
              <a:rPr lang="en-US" sz="2000" b="1" dirty="0" smtClean="0">
                <a:latin typeface="KG True Colors" panose="02000506000000020003" pitchFamily="2" charset="0"/>
              </a:rPr>
              <a:t>*1/4 cup powdered sugar</a:t>
            </a:r>
            <a:endParaRPr lang="en-US" sz="2000" dirty="0" smtClean="0">
              <a:latin typeface="KG True Colors" panose="02000506000000020003" pitchFamily="2" charset="0"/>
            </a:endParaRPr>
          </a:p>
          <a:p>
            <a:pPr algn="ctr"/>
            <a:r>
              <a:rPr lang="en-US" sz="2000" b="1" dirty="0" smtClean="0">
                <a:latin typeface="KG True Colors" panose="02000506000000020003" pitchFamily="2" charset="0"/>
              </a:rPr>
              <a:t>*6 tablespoons butter, melted</a:t>
            </a:r>
            <a:endParaRPr lang="en-US" sz="2000" b="1" dirty="0" smtClean="0">
              <a:latin typeface="KG True Colors" panose="02000506000000020003" pitchFamily="2" charset="0"/>
            </a:endParaRPr>
          </a:p>
          <a:p>
            <a:pPr algn="ctr"/>
            <a:r>
              <a:rPr lang="en-US" sz="2000" b="1" dirty="0" smtClean="0">
                <a:latin typeface="KG True Colors" panose="02000506000000020003" pitchFamily="2" charset="0"/>
              </a:rPr>
              <a:t>*2 (1.55 </a:t>
            </a:r>
            <a:r>
              <a:rPr lang="en-US" sz="2000" b="1" dirty="0" err="1" smtClean="0">
                <a:latin typeface="KG True Colors" panose="02000506000000020003" pitchFamily="2" charset="0"/>
              </a:rPr>
              <a:t>oz</a:t>
            </a:r>
            <a:r>
              <a:rPr lang="en-US" sz="2000" b="1" dirty="0" smtClean="0">
                <a:latin typeface="KG True Colors" panose="02000506000000020003" pitchFamily="2" charset="0"/>
              </a:rPr>
              <a:t>) </a:t>
            </a:r>
            <a:r>
              <a:rPr lang="en-US" sz="2000" b="1" dirty="0">
                <a:latin typeface="KG True Colors" panose="02000506000000020003" pitchFamily="2" charset="0"/>
              </a:rPr>
              <a:t>m</a:t>
            </a:r>
            <a:r>
              <a:rPr lang="en-US" sz="2000" b="1" dirty="0" smtClean="0">
                <a:latin typeface="KG True Colors" panose="02000506000000020003" pitchFamily="2" charset="0"/>
              </a:rPr>
              <a:t>ilk chocolate Hershey bars, </a:t>
            </a:r>
            <a:r>
              <a:rPr lang="en-US" sz="2000" dirty="0" smtClean="0">
                <a:latin typeface="KG True Colors" panose="02000506000000020003" pitchFamily="2" charset="0"/>
              </a:rPr>
              <a:t>divided into rectangles.</a:t>
            </a:r>
            <a:endParaRPr lang="en-US" sz="2000" dirty="0" smtClean="0">
              <a:latin typeface="KG True Colors" panose="02000506000000020003" pitchFamily="2" charset="0"/>
            </a:endParaRPr>
          </a:p>
          <a:p>
            <a:pPr algn="ctr"/>
            <a:r>
              <a:rPr lang="en-US" sz="2000" dirty="0" smtClean="0">
                <a:latin typeface="KG True Colors" panose="02000506000000020003" pitchFamily="2" charset="0"/>
              </a:rPr>
              <a:t>*</a:t>
            </a:r>
            <a:r>
              <a:rPr lang="en-US" sz="2000" b="1" dirty="0" smtClean="0">
                <a:latin typeface="KG True Colors" panose="02000506000000020003" pitchFamily="2" charset="0"/>
              </a:rPr>
              <a:t>12 Large marshmallows,, </a:t>
            </a:r>
            <a:r>
              <a:rPr lang="en-US" sz="2000" dirty="0" smtClean="0">
                <a:latin typeface="KG True Colors" panose="02000506000000020003" pitchFamily="2" charset="0"/>
              </a:rPr>
              <a:t>cut in half using scissors.</a:t>
            </a:r>
            <a:endParaRPr lang="en-US" sz="2000" dirty="0" smtClean="0">
              <a:latin typeface="KG True Colors" panose="02000506000000020003" pitchFamily="2" charset="0"/>
            </a:endParaRPr>
          </a:p>
        </p:txBody>
      </p:sp>
      <p:sp>
        <p:nvSpPr>
          <p:cNvPr id="6" name="TextBox 5"/>
          <p:cNvSpPr txBox="1"/>
          <p:nvPr/>
        </p:nvSpPr>
        <p:spPr>
          <a:xfrm>
            <a:off x="0" y="2764572"/>
            <a:ext cx="9144000" cy="4093428"/>
          </a:xfrm>
          <a:prstGeom prst="rect">
            <a:avLst/>
          </a:prstGeom>
          <a:noFill/>
        </p:spPr>
        <p:txBody>
          <a:bodyPr wrap="square" rtlCol="0">
            <a:spAutoFit/>
          </a:bodyPr>
          <a:lstStyle/>
          <a:p>
            <a:pPr algn="ctr"/>
            <a:r>
              <a:rPr lang="en-US" sz="2000" b="1" u="sng" dirty="0" smtClean="0">
                <a:latin typeface="KG True Colors" panose="02000506000000020003" pitchFamily="2" charset="0"/>
              </a:rPr>
              <a:t>Review Directions</a:t>
            </a:r>
            <a:r>
              <a:rPr lang="en-US" sz="2000" u="sng" dirty="0" smtClean="0">
                <a:latin typeface="KG True Colors" panose="02000506000000020003" pitchFamily="2" charset="0"/>
              </a:rPr>
              <a:t>:</a:t>
            </a:r>
          </a:p>
          <a:p>
            <a:pPr marL="457200" indent="-457200" algn="ctr">
              <a:buAutoNum type="arabicPeriod"/>
            </a:pPr>
            <a:r>
              <a:rPr lang="en-US" sz="2000" dirty="0" smtClean="0">
                <a:latin typeface="KG True Colors" panose="02000506000000020003" pitchFamily="2" charset="0"/>
              </a:rPr>
              <a:t>Preheat the oven to 350 degrees.</a:t>
            </a:r>
            <a:endParaRPr lang="en-US" sz="2000" dirty="0" smtClean="0">
              <a:latin typeface="KG True Colors" panose="02000506000000020003" pitchFamily="2" charset="0"/>
            </a:endParaRPr>
          </a:p>
          <a:p>
            <a:pPr marL="457200" indent="-457200" algn="ctr">
              <a:buAutoNum type="arabicPeriod"/>
            </a:pPr>
            <a:r>
              <a:rPr lang="en-US" sz="2000" dirty="0" smtClean="0">
                <a:latin typeface="KG True Colors" panose="02000506000000020003" pitchFamily="2" charset="0"/>
              </a:rPr>
              <a:t>Place 7 graham crackers in a large Ziploc bag and have your child help you smash the crackers.</a:t>
            </a:r>
            <a:endParaRPr lang="en-US" sz="2000" dirty="0" smtClean="0">
              <a:latin typeface="KG True Colors" panose="02000506000000020003" pitchFamily="2" charset="0"/>
            </a:endParaRPr>
          </a:p>
          <a:p>
            <a:pPr marL="457200" indent="-457200" algn="ctr">
              <a:buAutoNum type="arabicPeriod"/>
            </a:pPr>
            <a:r>
              <a:rPr lang="en-US" sz="2000" dirty="0" smtClean="0">
                <a:latin typeface="KG True Colors" panose="02000506000000020003" pitchFamily="2" charset="0"/>
              </a:rPr>
              <a:t>Combine graham cracker crumbs, ¼ </a:t>
            </a:r>
            <a:r>
              <a:rPr lang="en-US" sz="2000" dirty="0" smtClean="0">
                <a:latin typeface="KG True Colors" panose="02000506000000020003" pitchFamily="2" charset="0"/>
              </a:rPr>
              <a:t>cup </a:t>
            </a:r>
            <a:r>
              <a:rPr lang="en-US" sz="2000" dirty="0" smtClean="0">
                <a:latin typeface="KG True Colors" panose="02000506000000020003" pitchFamily="2" charset="0"/>
              </a:rPr>
              <a:t>powdered sugar and 6 tablespoons melted butter into a small bowl.</a:t>
            </a:r>
            <a:endParaRPr lang="en-US" sz="2000" dirty="0" smtClean="0">
              <a:latin typeface="KG True Colors" panose="02000506000000020003" pitchFamily="2" charset="0"/>
            </a:endParaRPr>
          </a:p>
          <a:p>
            <a:pPr marL="457200" indent="-457200" algn="ctr">
              <a:buAutoNum type="arabicPeriod"/>
            </a:pPr>
            <a:r>
              <a:rPr lang="en-US" sz="2000" dirty="0" smtClean="0">
                <a:latin typeface="KG True Colors" panose="02000506000000020003" pitchFamily="2" charset="0"/>
              </a:rPr>
              <a:t>Evenly divide crumb mixture into each cup of a 24 cup mini muffin pan, grease slightly before using. Press crumbs down to form shallow cups.</a:t>
            </a:r>
          </a:p>
          <a:p>
            <a:pPr marL="457200" indent="-457200" algn="ctr">
              <a:buAutoNum type="arabicPeriod"/>
            </a:pPr>
            <a:r>
              <a:rPr lang="en-US" sz="2000" dirty="0" smtClean="0">
                <a:latin typeface="KG True Colors" panose="02000506000000020003" pitchFamily="2" charset="0"/>
              </a:rPr>
              <a:t>Bake 4-5 minutes or until edges are golden.</a:t>
            </a:r>
          </a:p>
          <a:p>
            <a:pPr marL="457200" indent="-457200" algn="ctr">
              <a:buAutoNum type="arabicPeriod"/>
            </a:pPr>
            <a:r>
              <a:rPr lang="en-US" sz="2000" dirty="0" smtClean="0">
                <a:latin typeface="KG True Colors" panose="02000506000000020003" pitchFamily="2" charset="0"/>
              </a:rPr>
              <a:t>Next, place one chocolate rectangle into each cup, place one marshmallow half, cut side down into each cup.</a:t>
            </a:r>
          </a:p>
          <a:p>
            <a:pPr marL="457200" indent="-457200" algn="ctr">
              <a:buAutoNum type="arabicPeriod"/>
            </a:pPr>
            <a:r>
              <a:rPr lang="en-US" sz="2000" dirty="0" smtClean="0">
                <a:latin typeface="KG True Colors" panose="02000506000000020003" pitchFamily="2" charset="0"/>
              </a:rPr>
              <a:t>Return to oven for 2-4 minutes or until marshmallows are softened.</a:t>
            </a:r>
          </a:p>
          <a:p>
            <a:pPr marL="457200" indent="-457200" algn="ctr">
              <a:buAutoNum type="arabicPeriod"/>
            </a:pPr>
            <a:r>
              <a:rPr lang="en-US" sz="2000" dirty="0" smtClean="0">
                <a:latin typeface="KG True Colors" panose="02000506000000020003" pitchFamily="2" charset="0"/>
              </a:rPr>
              <a:t>Cool and Enjoy!</a:t>
            </a:r>
            <a:endParaRPr lang="en-US" sz="2000" dirty="0" smtClean="0">
              <a:latin typeface="KG True Colors" panose="02000506000000020003" pitchFamily="2"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97988"/>
            <a:ext cx="157321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22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92" y="2819400"/>
            <a:ext cx="4883856" cy="151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948" y="2819400"/>
            <a:ext cx="3345568" cy="15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57200" y="4876800"/>
            <a:ext cx="8229600" cy="1249363"/>
          </a:xfrm>
        </p:spPr>
        <p:txBody>
          <a:bodyPr>
            <a:normAutofit fontScale="92500" lnSpcReduction="20000"/>
          </a:bodyPr>
          <a:lstStyle/>
          <a:p>
            <a:pPr marL="0" indent="0" algn="ctr">
              <a:buNone/>
            </a:pPr>
            <a:r>
              <a:rPr lang="en-US" dirty="0" smtClean="0">
                <a:latin typeface="KG True Colors" panose="02000506000000020003" pitchFamily="2" charset="0"/>
              </a:rPr>
              <a:t>Each cooking lesson begins with each student washing or sanitizing their hands as this is a good life skill.</a:t>
            </a:r>
            <a:endParaRPr lang="en-US" dirty="0">
              <a:latin typeface="KG True Colors" panose="02000506000000020003" pitchFamily="2" charset="0"/>
            </a:endParaRPr>
          </a:p>
        </p:txBody>
      </p:sp>
      <p:sp>
        <p:nvSpPr>
          <p:cNvPr id="7" name="TextBox 6"/>
          <p:cNvSpPr txBox="1"/>
          <p:nvPr/>
        </p:nvSpPr>
        <p:spPr>
          <a:xfrm>
            <a:off x="3611380" y="1288583"/>
            <a:ext cx="3288352" cy="461665"/>
          </a:xfrm>
          <a:prstGeom prst="rect">
            <a:avLst/>
          </a:prstGeom>
          <a:noFill/>
        </p:spPr>
        <p:txBody>
          <a:bodyPr wrap="square" rtlCol="0">
            <a:spAutoFit/>
          </a:bodyPr>
          <a:lstStyle/>
          <a:p>
            <a:r>
              <a:rPr lang="en-US" sz="2400" dirty="0" smtClean="0">
                <a:latin typeface="KG True Colors" panose="02000506000000020003" pitchFamily="2" charset="0"/>
              </a:rPr>
              <a:t>Wash / Sanitize hands</a:t>
            </a:r>
            <a:endParaRPr lang="en-US" sz="2400" dirty="0">
              <a:latin typeface="KG True Colors" panose="02000506000000020003" pitchFamily="2"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609" y="767361"/>
            <a:ext cx="1600200" cy="156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54984"/>
            <a:ext cx="1547813"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84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268" y="24911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7949"/>
            <a:ext cx="157321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875" y="4210861"/>
            <a:ext cx="157321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0919"/>
            <a:ext cx="1547813"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847512" y="305049"/>
            <a:ext cx="3657601" cy="1631216"/>
          </a:xfrm>
          <a:prstGeom prst="rect">
            <a:avLst/>
          </a:prstGeom>
        </p:spPr>
        <p:txBody>
          <a:bodyPr wrap="square">
            <a:spAutoFit/>
          </a:bodyPr>
          <a:lstStyle/>
          <a:p>
            <a:pPr algn="ctr"/>
            <a:r>
              <a:rPr lang="en-US" sz="2000" dirty="0" smtClean="0">
                <a:latin typeface="KG True Colors" panose="02000506000000020003" pitchFamily="2" charset="0"/>
              </a:rPr>
              <a:t>First, preheat the oven to 350 degrees. Then, place 7 graham crackers in a large Ziploc bag and have your child help you smash the crackers.</a:t>
            </a:r>
            <a:endParaRPr lang="en-US" sz="2000" dirty="0" smtClean="0">
              <a:latin typeface="KG True Colors" panose="02000506000000020003" pitchFamily="2" charset="0"/>
            </a:endParaRPr>
          </a:p>
        </p:txBody>
      </p:sp>
      <p:sp>
        <p:nvSpPr>
          <p:cNvPr id="17" name="Rectangle 16"/>
          <p:cNvSpPr/>
          <p:nvPr/>
        </p:nvSpPr>
        <p:spPr>
          <a:xfrm>
            <a:off x="3128268" y="2386239"/>
            <a:ext cx="3096088" cy="1631216"/>
          </a:xfrm>
          <a:prstGeom prst="rect">
            <a:avLst/>
          </a:prstGeom>
        </p:spPr>
        <p:txBody>
          <a:bodyPr wrap="square">
            <a:spAutoFit/>
          </a:bodyPr>
          <a:lstStyle/>
          <a:p>
            <a:pPr algn="ctr"/>
            <a:r>
              <a:rPr lang="en-US" sz="2000" dirty="0" smtClean="0">
                <a:latin typeface="KG True Colors" panose="02000506000000020003" pitchFamily="2" charset="0"/>
              </a:rPr>
              <a:t>Combine graham cracker crumbs, ¼ cup powdered sugar and 6 tablespoons melted butter into a small bowl.</a:t>
            </a:r>
            <a:endParaRPr lang="en-US" sz="2000" dirty="0" smtClean="0">
              <a:latin typeface="KG True Colors" panose="02000506000000020003" pitchFamily="2"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8268" y="2439211"/>
            <a:ext cx="25717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3128268" y="4609781"/>
            <a:ext cx="3386838" cy="1631216"/>
          </a:xfrm>
          <a:prstGeom prst="rect">
            <a:avLst/>
          </a:prstGeom>
        </p:spPr>
        <p:txBody>
          <a:bodyPr wrap="square">
            <a:spAutoFit/>
          </a:bodyPr>
          <a:lstStyle/>
          <a:p>
            <a:pPr algn="ctr"/>
            <a:r>
              <a:rPr lang="en-US" sz="2000" dirty="0" smtClean="0">
                <a:latin typeface="KG True Colors" panose="02000506000000020003" pitchFamily="2" charset="0"/>
              </a:rPr>
              <a:t>Evenly divide crumb mixture into each cup of a 24 cup mini muffin pan, grease slightly before using. Press crumbs down to form shallow cups.</a:t>
            </a:r>
            <a:endParaRPr lang="en-US" sz="2000" dirty="0" smtClean="0">
              <a:latin typeface="KG True Colors" panose="02000506000000020003" pitchFamily="2" charset="0"/>
            </a:endParaRPr>
          </a:p>
        </p:txBody>
      </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6550" y="4415485"/>
            <a:ext cx="1442720" cy="201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2738321" y="6217475"/>
            <a:ext cx="4241482" cy="369332"/>
          </a:xfrm>
          <a:prstGeom prst="rect">
            <a:avLst/>
          </a:prstGeom>
        </p:spPr>
        <p:txBody>
          <a:bodyPr wrap="none">
            <a:spAutoFit/>
          </a:bodyPr>
          <a:lstStyle/>
          <a:p>
            <a:r>
              <a:rPr lang="en-US" dirty="0" smtClean="0">
                <a:latin typeface="KG True Colors" panose="02000506000000020003" pitchFamily="2" charset="0"/>
              </a:rPr>
              <a:t>Bake 4-5 minutes or until edges are golden</a:t>
            </a:r>
            <a:endParaRPr lang="en-US" dirty="0"/>
          </a:p>
        </p:txBody>
      </p:sp>
    </p:spTree>
    <p:extLst>
      <p:ext uri="{BB962C8B-B14F-4D97-AF65-F5344CB8AC3E}">
        <p14:creationId xmlns:p14="http://schemas.microsoft.com/office/powerpoint/2010/main" val="239370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7949"/>
            <a:ext cx="157321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875" y="4210861"/>
            <a:ext cx="157321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0919"/>
            <a:ext cx="1547813"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867" y="437597"/>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2770366" y="437597"/>
            <a:ext cx="3603267" cy="1938992"/>
          </a:xfrm>
          <a:prstGeom prst="rect">
            <a:avLst/>
          </a:prstGeom>
        </p:spPr>
        <p:txBody>
          <a:bodyPr wrap="square">
            <a:spAutoFit/>
          </a:bodyPr>
          <a:lstStyle/>
          <a:p>
            <a:pPr algn="ctr"/>
            <a:r>
              <a:rPr lang="en-US" sz="2400" dirty="0" smtClean="0">
                <a:latin typeface="KG True Colors" panose="02000506000000020003" pitchFamily="2" charset="0"/>
              </a:rPr>
              <a:t>Next, place one chocolate rectangle into each cup, place one marshmallow half, cut side down into each cup.</a:t>
            </a:r>
            <a:endParaRPr lang="en-US" sz="2400" dirty="0" smtClean="0">
              <a:latin typeface="KG True Colors" panose="02000506000000020003" pitchFamily="2" charset="0"/>
            </a:endParaRPr>
          </a:p>
        </p:txBody>
      </p:sp>
      <p:sp>
        <p:nvSpPr>
          <p:cNvPr id="16" name="Rectangle 15"/>
          <p:cNvSpPr/>
          <p:nvPr/>
        </p:nvSpPr>
        <p:spPr>
          <a:xfrm>
            <a:off x="2286000" y="2967335"/>
            <a:ext cx="4572000" cy="1200329"/>
          </a:xfrm>
          <a:prstGeom prst="rect">
            <a:avLst/>
          </a:prstGeom>
        </p:spPr>
        <p:txBody>
          <a:bodyPr>
            <a:spAutoFit/>
          </a:bodyPr>
          <a:lstStyle/>
          <a:p>
            <a:pPr algn="ctr"/>
            <a:r>
              <a:rPr lang="en-US" sz="2400" dirty="0" smtClean="0">
                <a:latin typeface="KG True Colors" panose="02000506000000020003" pitchFamily="2" charset="0"/>
              </a:rPr>
              <a:t>Return to oven for 2-4 minutes or until marshmallows are softened.</a:t>
            </a:r>
          </a:p>
          <a:p>
            <a:pPr algn="ctr"/>
            <a:r>
              <a:rPr lang="en-US" sz="2400" dirty="0" smtClean="0">
                <a:latin typeface="KG True Colors" panose="02000506000000020003" pitchFamily="2" charset="0"/>
              </a:rPr>
              <a:t>Cool and Enjoy!</a:t>
            </a:r>
            <a:endParaRPr lang="en-US" sz="2400" dirty="0" smtClean="0">
              <a:latin typeface="KG True Colors" panose="02000506000000020003" pitchFamily="2" charset="0"/>
            </a:endParaRPr>
          </a:p>
        </p:txBody>
      </p:sp>
      <p:pic>
        <p:nvPicPr>
          <p:cNvPr id="17" name="Picture 10" descr="Enjoy Your Summer Time - Enjoy Your Summer Png Transparent PNG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598" y="4947219"/>
            <a:ext cx="1828801" cy="162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097" y="914400"/>
            <a:ext cx="3705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84910" y="3048000"/>
            <a:ext cx="8229600"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sz="2000" dirty="0" smtClean="0">
              <a:latin typeface="KG True Colors" panose="02000506000000020003" pitchFamily="2" charset="0"/>
            </a:endParaRPr>
          </a:p>
          <a:p>
            <a:pPr marL="0" indent="0" algn="ctr">
              <a:buFont typeface="Arial" panose="020B0604020202020204" pitchFamily="34" charset="0"/>
              <a:buNone/>
            </a:pPr>
            <a:r>
              <a:rPr lang="en-US" sz="2000" dirty="0" smtClean="0">
                <a:solidFill>
                  <a:schemeClr val="tx2">
                    <a:lumMod val="50000"/>
                  </a:schemeClr>
                </a:solidFill>
                <a:latin typeface="KG True Colors" panose="02000506000000020003" pitchFamily="2" charset="0"/>
              </a:rPr>
              <a:t>After each cooking lesson we talk about whether or not each student was able to follow classroom expectations, if they were they earn two spot cards, each one is worth 5 minutes. </a:t>
            </a:r>
          </a:p>
          <a:p>
            <a:pPr marL="0" indent="0" algn="ctr">
              <a:buFont typeface="Arial" panose="020B0604020202020204" pitchFamily="34" charset="0"/>
              <a:buNone/>
            </a:pPr>
            <a:r>
              <a:rPr lang="en-US" sz="2000" dirty="0" smtClean="0">
                <a:solidFill>
                  <a:schemeClr val="tx2">
                    <a:lumMod val="50000"/>
                  </a:schemeClr>
                </a:solidFill>
                <a:latin typeface="KG True Colors" panose="02000506000000020003" pitchFamily="2" charset="0"/>
              </a:rPr>
              <a:t>Did they participate with a quiet mouth, safe hands and body, listening ears and were they able to remain in their seat? </a:t>
            </a:r>
          </a:p>
          <a:p>
            <a:pPr marL="0" indent="0" algn="ctr">
              <a:buFont typeface="Arial" panose="020B0604020202020204" pitchFamily="34" charset="0"/>
              <a:buNone/>
            </a:pPr>
            <a:r>
              <a:rPr lang="en-US" sz="2000" dirty="0" smtClean="0">
                <a:solidFill>
                  <a:schemeClr val="tx2">
                    <a:lumMod val="50000"/>
                  </a:schemeClr>
                </a:solidFill>
                <a:latin typeface="KG True Colors" panose="02000506000000020003" pitchFamily="2" charset="0"/>
              </a:rPr>
              <a:t>Now this may look different for your child while at home but it is good to revisit and reward for following expectations during lessons. Typically each student works for the same spot reward each day and are able to earn a total of 10 minutes.</a:t>
            </a:r>
            <a:endParaRPr lang="en-US" sz="2000" dirty="0">
              <a:solidFill>
                <a:schemeClr val="tx2">
                  <a:lumMod val="50000"/>
                </a:schemeClr>
              </a:solidFill>
              <a:latin typeface="KG True Colors" panose="02000506000000020003" pitchFamily="2" charset="0"/>
            </a:endParaRPr>
          </a:p>
        </p:txBody>
      </p:sp>
    </p:spTree>
    <p:extLst>
      <p:ext uri="{BB962C8B-B14F-4D97-AF65-F5344CB8AC3E}">
        <p14:creationId xmlns:p14="http://schemas.microsoft.com/office/powerpoint/2010/main" val="2054104979"/>
      </p:ext>
    </p:extLst>
  </p:cSld>
  <p:clrMapOvr>
    <a:masterClrMapping/>
  </p:clrMapOvr>
</p:sld>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504</Words>
  <Application>Microsoft Office PowerPoint</Application>
  <PresentationFormat>On-screen Show (4:3)</PresentationFormat>
  <Paragraphs>36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Interactive Cooking Lesson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Cassie Machen</dc:creator>
  <cp:lastModifiedBy>Cassie Machen</cp:lastModifiedBy>
  <cp:revision>5</cp:revision>
  <dcterms:created xsi:type="dcterms:W3CDTF">2020-07-07T18:14:27Z</dcterms:created>
  <dcterms:modified xsi:type="dcterms:W3CDTF">2020-07-07T18:59:21Z</dcterms:modified>
</cp:coreProperties>
</file>