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90A037-961D-472E-BD5C-DD9464F515EC}"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8A7D6-5962-4FA0-9BC3-758C65F66358}" type="slidenum">
              <a:rPr lang="en-US" smtClean="0"/>
              <a:t>‹#›</a:t>
            </a:fld>
            <a:endParaRPr lang="en-US"/>
          </a:p>
        </p:txBody>
      </p:sp>
    </p:spTree>
    <p:extLst>
      <p:ext uri="{BB962C8B-B14F-4D97-AF65-F5344CB8AC3E}">
        <p14:creationId xmlns:p14="http://schemas.microsoft.com/office/powerpoint/2010/main" val="1365821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0A037-961D-472E-BD5C-DD9464F515EC}"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8A7D6-5962-4FA0-9BC3-758C65F66358}" type="slidenum">
              <a:rPr lang="en-US" smtClean="0"/>
              <a:t>‹#›</a:t>
            </a:fld>
            <a:endParaRPr lang="en-US"/>
          </a:p>
        </p:txBody>
      </p:sp>
    </p:spTree>
    <p:extLst>
      <p:ext uri="{BB962C8B-B14F-4D97-AF65-F5344CB8AC3E}">
        <p14:creationId xmlns:p14="http://schemas.microsoft.com/office/powerpoint/2010/main" val="234409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0A037-961D-472E-BD5C-DD9464F515EC}"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8A7D6-5962-4FA0-9BC3-758C65F66358}" type="slidenum">
              <a:rPr lang="en-US" smtClean="0"/>
              <a:t>‹#›</a:t>
            </a:fld>
            <a:endParaRPr lang="en-US"/>
          </a:p>
        </p:txBody>
      </p:sp>
    </p:spTree>
    <p:extLst>
      <p:ext uri="{BB962C8B-B14F-4D97-AF65-F5344CB8AC3E}">
        <p14:creationId xmlns:p14="http://schemas.microsoft.com/office/powerpoint/2010/main" val="3117365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0A037-961D-472E-BD5C-DD9464F515EC}"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8A7D6-5962-4FA0-9BC3-758C65F66358}" type="slidenum">
              <a:rPr lang="en-US" smtClean="0"/>
              <a:t>‹#›</a:t>
            </a:fld>
            <a:endParaRPr lang="en-US"/>
          </a:p>
        </p:txBody>
      </p:sp>
    </p:spTree>
    <p:extLst>
      <p:ext uri="{BB962C8B-B14F-4D97-AF65-F5344CB8AC3E}">
        <p14:creationId xmlns:p14="http://schemas.microsoft.com/office/powerpoint/2010/main" val="4754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90A037-961D-472E-BD5C-DD9464F515EC}"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8A7D6-5962-4FA0-9BC3-758C65F66358}" type="slidenum">
              <a:rPr lang="en-US" smtClean="0"/>
              <a:t>‹#›</a:t>
            </a:fld>
            <a:endParaRPr lang="en-US"/>
          </a:p>
        </p:txBody>
      </p:sp>
    </p:spTree>
    <p:extLst>
      <p:ext uri="{BB962C8B-B14F-4D97-AF65-F5344CB8AC3E}">
        <p14:creationId xmlns:p14="http://schemas.microsoft.com/office/powerpoint/2010/main" val="3382975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90A037-961D-472E-BD5C-DD9464F515EC}"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8A7D6-5962-4FA0-9BC3-758C65F66358}" type="slidenum">
              <a:rPr lang="en-US" smtClean="0"/>
              <a:t>‹#›</a:t>
            </a:fld>
            <a:endParaRPr lang="en-US"/>
          </a:p>
        </p:txBody>
      </p:sp>
    </p:spTree>
    <p:extLst>
      <p:ext uri="{BB962C8B-B14F-4D97-AF65-F5344CB8AC3E}">
        <p14:creationId xmlns:p14="http://schemas.microsoft.com/office/powerpoint/2010/main" val="2696542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90A037-961D-472E-BD5C-DD9464F515EC}" type="datetimeFigureOut">
              <a:rPr lang="en-US" smtClean="0"/>
              <a:t>7/6/2020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F8A7D6-5962-4FA0-9BC3-758C65F66358}" type="slidenum">
              <a:rPr lang="en-US" smtClean="0"/>
              <a:t>‹#›</a:t>
            </a:fld>
            <a:endParaRPr lang="en-US"/>
          </a:p>
        </p:txBody>
      </p:sp>
    </p:spTree>
    <p:extLst>
      <p:ext uri="{BB962C8B-B14F-4D97-AF65-F5344CB8AC3E}">
        <p14:creationId xmlns:p14="http://schemas.microsoft.com/office/powerpoint/2010/main" val="285228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90A037-961D-472E-BD5C-DD9464F515EC}" type="datetimeFigureOut">
              <a:rPr lang="en-US" smtClean="0"/>
              <a:t>7/6/2020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F8A7D6-5962-4FA0-9BC3-758C65F66358}" type="slidenum">
              <a:rPr lang="en-US" smtClean="0"/>
              <a:t>‹#›</a:t>
            </a:fld>
            <a:endParaRPr lang="en-US"/>
          </a:p>
        </p:txBody>
      </p:sp>
    </p:spTree>
    <p:extLst>
      <p:ext uri="{BB962C8B-B14F-4D97-AF65-F5344CB8AC3E}">
        <p14:creationId xmlns:p14="http://schemas.microsoft.com/office/powerpoint/2010/main" val="82771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0A037-961D-472E-BD5C-DD9464F515EC}" type="datetimeFigureOut">
              <a:rPr lang="en-US" smtClean="0"/>
              <a:t>7/6/2020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8A7D6-5962-4FA0-9BC3-758C65F66358}" type="slidenum">
              <a:rPr lang="en-US" smtClean="0"/>
              <a:t>‹#›</a:t>
            </a:fld>
            <a:endParaRPr lang="en-US"/>
          </a:p>
        </p:txBody>
      </p:sp>
    </p:spTree>
    <p:extLst>
      <p:ext uri="{BB962C8B-B14F-4D97-AF65-F5344CB8AC3E}">
        <p14:creationId xmlns:p14="http://schemas.microsoft.com/office/powerpoint/2010/main" val="240780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0A037-961D-472E-BD5C-DD9464F515EC}"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8A7D6-5962-4FA0-9BC3-758C65F66358}" type="slidenum">
              <a:rPr lang="en-US" smtClean="0"/>
              <a:t>‹#›</a:t>
            </a:fld>
            <a:endParaRPr lang="en-US"/>
          </a:p>
        </p:txBody>
      </p:sp>
    </p:spTree>
    <p:extLst>
      <p:ext uri="{BB962C8B-B14F-4D97-AF65-F5344CB8AC3E}">
        <p14:creationId xmlns:p14="http://schemas.microsoft.com/office/powerpoint/2010/main" val="2661813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0A037-961D-472E-BD5C-DD9464F515EC}"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8A7D6-5962-4FA0-9BC3-758C65F66358}" type="slidenum">
              <a:rPr lang="en-US" smtClean="0"/>
              <a:t>‹#›</a:t>
            </a:fld>
            <a:endParaRPr lang="en-US"/>
          </a:p>
        </p:txBody>
      </p:sp>
    </p:spTree>
    <p:extLst>
      <p:ext uri="{BB962C8B-B14F-4D97-AF65-F5344CB8AC3E}">
        <p14:creationId xmlns:p14="http://schemas.microsoft.com/office/powerpoint/2010/main" val="2958076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0000"/>
                <a:lumOff val="4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0A037-961D-472E-BD5C-DD9464F515EC}" type="datetimeFigureOut">
              <a:rPr lang="en-US" smtClean="0"/>
              <a:t>7/6/2020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8A7D6-5962-4FA0-9BC3-758C65F66358}" type="slidenum">
              <a:rPr lang="en-US" smtClean="0"/>
              <a:t>‹#›</a:t>
            </a:fld>
            <a:endParaRPr lang="en-US"/>
          </a:p>
        </p:txBody>
      </p:sp>
    </p:spTree>
    <p:extLst>
      <p:ext uri="{BB962C8B-B14F-4D97-AF65-F5344CB8AC3E}">
        <p14:creationId xmlns:p14="http://schemas.microsoft.com/office/powerpoint/2010/main" val="1625964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018" y="278263"/>
            <a:ext cx="1371600" cy="12942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a:spLocks noGrp="1"/>
          </p:cNvSpPr>
          <p:nvPr>
            <p:ph type="ctrTitle"/>
          </p:nvPr>
        </p:nvSpPr>
        <p:spPr>
          <a:xfrm>
            <a:off x="2150745" y="304800"/>
            <a:ext cx="4724400" cy="1295400"/>
          </a:xfrm>
        </p:spPr>
        <p:txBody>
          <a:bodyPr>
            <a:normAutofit/>
          </a:bodyPr>
          <a:lstStyle/>
          <a:p>
            <a:r>
              <a:rPr lang="en-US" sz="2800" dirty="0" smtClean="0">
                <a:latin typeface="KG True Colors" panose="02000506000000020003" pitchFamily="2" charset="0"/>
              </a:rPr>
              <a:t>Interactive Cooking Lesson</a:t>
            </a:r>
            <a:endParaRPr lang="en-US" sz="2800" dirty="0">
              <a:latin typeface="KG True Colors" panose="02000506000000020003" pitchFamily="2" charset="0"/>
            </a:endParaRPr>
          </a:p>
        </p:txBody>
      </p:sp>
      <p:sp>
        <p:nvSpPr>
          <p:cNvPr id="6" name="Subtitle 2"/>
          <p:cNvSpPr>
            <a:spLocks noGrp="1"/>
          </p:cNvSpPr>
          <p:nvPr>
            <p:ph type="subTitle" idx="1"/>
          </p:nvPr>
        </p:nvSpPr>
        <p:spPr>
          <a:xfrm>
            <a:off x="1312545" y="3855893"/>
            <a:ext cx="6400800" cy="609600"/>
          </a:xfrm>
        </p:spPr>
        <p:txBody>
          <a:bodyPr>
            <a:normAutofit/>
          </a:bodyPr>
          <a:lstStyle/>
          <a:p>
            <a:r>
              <a:rPr lang="en-US" dirty="0" smtClean="0">
                <a:solidFill>
                  <a:schemeClr val="tx1"/>
                </a:solidFill>
                <a:latin typeface="KG True Colors" panose="02000506000000020003" pitchFamily="2" charset="0"/>
              </a:rPr>
              <a:t>Review Classroom Expectations</a:t>
            </a:r>
          </a:p>
          <a:p>
            <a:endParaRPr lang="en-US" dirty="0" smtClean="0">
              <a:solidFill>
                <a:schemeClr val="tx1"/>
              </a:solidFill>
              <a:latin typeface="KG True Colors" panose="02000506000000020003" pitchFamily="2" charset="0"/>
            </a:endParaRPr>
          </a:p>
        </p:txBody>
      </p:sp>
      <p:pic>
        <p:nvPicPr>
          <p:cNvPr id="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655127"/>
            <a:ext cx="3827145" cy="186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0845" y="4662054"/>
            <a:ext cx="3835134" cy="18807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Strawberry Banana Popsicles - the perfect summer trea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599" y="1709979"/>
            <a:ext cx="2619375" cy="174307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2580997" y="1981353"/>
            <a:ext cx="3962399" cy="1200329"/>
          </a:xfrm>
          <a:prstGeom prst="rect">
            <a:avLst/>
          </a:prstGeom>
          <a:noFill/>
        </p:spPr>
        <p:txBody>
          <a:bodyPr wrap="square" rtlCol="0">
            <a:spAutoFit/>
          </a:bodyPr>
          <a:lstStyle/>
          <a:p>
            <a:pPr algn="ctr"/>
            <a:r>
              <a:rPr lang="en-US" sz="2400" b="1" dirty="0" smtClean="0">
                <a:latin typeface="KG True Colors" panose="02000506000000020003" pitchFamily="2" charset="0"/>
              </a:rPr>
              <a:t>Let’s Make:</a:t>
            </a:r>
          </a:p>
          <a:p>
            <a:pPr algn="ctr"/>
            <a:r>
              <a:rPr lang="en-US" sz="2400" b="1" dirty="0" smtClean="0">
                <a:latin typeface="KG True Colors" panose="02000506000000020003" pitchFamily="2" charset="0"/>
              </a:rPr>
              <a:t>Strawberry Banana Smoothie Popsicle's!</a:t>
            </a:r>
            <a:endParaRPr lang="en-US" sz="2400" b="1" dirty="0">
              <a:latin typeface="KG True Colors" panose="02000506000000020003" pitchFamily="2" charset="0"/>
            </a:endParaRPr>
          </a:p>
        </p:txBody>
      </p:sp>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7117" y="1709979"/>
            <a:ext cx="1671728" cy="1671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074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20287" y="564546"/>
            <a:ext cx="3962400" cy="461665"/>
          </a:xfrm>
          <a:prstGeom prst="rect">
            <a:avLst/>
          </a:prstGeom>
        </p:spPr>
        <p:txBody>
          <a:bodyPr wrap="square">
            <a:spAutoFit/>
          </a:bodyPr>
          <a:lstStyle/>
          <a:p>
            <a:pPr lvl="0" algn="ctr"/>
            <a:r>
              <a:rPr lang="en-US" sz="2400" dirty="0">
                <a:solidFill>
                  <a:prstClr val="black"/>
                </a:solidFill>
                <a:latin typeface="KG True Colors" panose="02000506000000020003" pitchFamily="2" charset="0"/>
              </a:rPr>
              <a:t>Interactive Cooking Lesson</a:t>
            </a:r>
          </a:p>
        </p:txBody>
      </p:sp>
      <p:sp>
        <p:nvSpPr>
          <p:cNvPr id="8" name="Rectangle 7"/>
          <p:cNvSpPr/>
          <p:nvPr/>
        </p:nvSpPr>
        <p:spPr>
          <a:xfrm>
            <a:off x="586687" y="4459412"/>
            <a:ext cx="8229600" cy="1938992"/>
          </a:xfrm>
          <a:prstGeom prst="rect">
            <a:avLst/>
          </a:prstGeom>
        </p:spPr>
        <p:txBody>
          <a:bodyPr wrap="square">
            <a:spAutoFit/>
          </a:bodyPr>
          <a:lstStyle/>
          <a:p>
            <a:pPr algn="ctr"/>
            <a:r>
              <a:rPr lang="en-US" sz="2400" dirty="0" smtClean="0">
                <a:latin typeface="KG True Colors" panose="02000506000000020003" pitchFamily="2" charset="0"/>
              </a:rPr>
              <a:t>During the lesson please encourage your child to use their 5 senses, (sight, smell, touch, taste and hearing). You can also practice counting, for example when stirring. While engaging your child in stirring, scooping and pouring you are also encouraging fine motor skills! </a:t>
            </a:r>
            <a:endParaRPr lang="en-US" sz="2400" dirty="0">
              <a:latin typeface="KG True Colors" panose="02000506000000020003" pitchFamily="2" charset="0"/>
            </a:endParaRPr>
          </a:p>
        </p:txBody>
      </p:sp>
      <p:pic>
        <p:nvPicPr>
          <p:cNvPr id="10" name="Picture 4" descr="Strawberry Banana Popsicles - the perfect summer trea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96941"/>
            <a:ext cx="2619375" cy="174307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2720287" y="1568315"/>
            <a:ext cx="3962399" cy="1200329"/>
          </a:xfrm>
          <a:prstGeom prst="rect">
            <a:avLst/>
          </a:prstGeom>
          <a:noFill/>
        </p:spPr>
        <p:txBody>
          <a:bodyPr wrap="square" rtlCol="0">
            <a:spAutoFit/>
          </a:bodyPr>
          <a:lstStyle/>
          <a:p>
            <a:pPr algn="ctr"/>
            <a:r>
              <a:rPr lang="en-US" sz="2400" b="1" dirty="0" smtClean="0">
                <a:latin typeface="KG True Colors" panose="02000506000000020003" pitchFamily="2" charset="0"/>
              </a:rPr>
              <a:t>Let’s Make:</a:t>
            </a:r>
          </a:p>
          <a:p>
            <a:pPr algn="ctr"/>
            <a:r>
              <a:rPr lang="en-US" sz="2400" b="1" dirty="0" smtClean="0">
                <a:latin typeface="KG True Colors" panose="02000506000000020003" pitchFamily="2" charset="0"/>
              </a:rPr>
              <a:t>Strawberry Banana Smoothie Popsicle's!</a:t>
            </a:r>
            <a:endParaRPr lang="en-US" sz="2400" b="1" dirty="0">
              <a:latin typeface="KG True Colors" panose="02000506000000020003" pitchFamily="2"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197177"/>
            <a:ext cx="1942603" cy="1942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3236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52800" y="223950"/>
            <a:ext cx="4800600" cy="3354765"/>
          </a:xfrm>
          <a:prstGeom prst="rect">
            <a:avLst/>
          </a:prstGeom>
          <a:noFill/>
        </p:spPr>
        <p:txBody>
          <a:bodyPr wrap="square" rtlCol="0">
            <a:spAutoFit/>
          </a:bodyPr>
          <a:lstStyle/>
          <a:p>
            <a:pPr algn="ctr"/>
            <a:r>
              <a:rPr lang="en-US" sz="2400" u="sng" dirty="0" smtClean="0">
                <a:latin typeface="KG True Colors" panose="02000506000000020003" pitchFamily="2" charset="0"/>
              </a:rPr>
              <a:t>You will need:</a:t>
            </a:r>
          </a:p>
          <a:p>
            <a:pPr algn="ctr"/>
            <a:r>
              <a:rPr lang="en-US" sz="2000" dirty="0" smtClean="0">
                <a:latin typeface="KG True Colors" panose="02000506000000020003" pitchFamily="2" charset="0"/>
              </a:rPr>
              <a:t>*</a:t>
            </a:r>
            <a:r>
              <a:rPr lang="en-US" sz="2000" b="1" dirty="0" smtClean="0">
                <a:latin typeface="KG True Colors" panose="02000506000000020003" pitchFamily="2" charset="0"/>
              </a:rPr>
              <a:t>5 </a:t>
            </a:r>
            <a:r>
              <a:rPr lang="en-US" sz="2000" b="1" dirty="0" err="1" smtClean="0">
                <a:latin typeface="KG True Colors" panose="02000506000000020003" pitchFamily="2" charset="0"/>
              </a:rPr>
              <a:t>ish</a:t>
            </a:r>
            <a:r>
              <a:rPr lang="en-US" sz="2000" dirty="0" smtClean="0">
                <a:latin typeface="KG True Colors" panose="02000506000000020003" pitchFamily="2" charset="0"/>
              </a:rPr>
              <a:t> </a:t>
            </a:r>
            <a:r>
              <a:rPr lang="en-US" sz="2000" b="1" dirty="0" smtClean="0">
                <a:latin typeface="KG True Colors" panose="02000506000000020003" pitchFamily="2" charset="0"/>
              </a:rPr>
              <a:t>Ripe strawberries, </a:t>
            </a:r>
            <a:r>
              <a:rPr lang="en-US" sz="2000" dirty="0" smtClean="0">
                <a:latin typeface="KG True Colors" panose="02000506000000020003" pitchFamily="2" charset="0"/>
              </a:rPr>
              <a:t>the riper, the better.</a:t>
            </a:r>
            <a:endParaRPr lang="en-US" sz="2000" dirty="0" smtClean="0">
              <a:latin typeface="KG True Colors" panose="02000506000000020003" pitchFamily="2" charset="0"/>
            </a:endParaRPr>
          </a:p>
          <a:p>
            <a:pPr algn="ctr"/>
            <a:r>
              <a:rPr lang="en-US" sz="2000" b="1" dirty="0" smtClean="0">
                <a:latin typeface="KG True Colors" panose="02000506000000020003" pitchFamily="2" charset="0"/>
              </a:rPr>
              <a:t>*1 </a:t>
            </a:r>
            <a:r>
              <a:rPr lang="en-US" sz="2000" b="1" dirty="0" smtClean="0">
                <a:latin typeface="KG True Colors" panose="02000506000000020003" pitchFamily="2" charset="0"/>
              </a:rPr>
              <a:t>Banana </a:t>
            </a:r>
            <a:r>
              <a:rPr lang="en-US" sz="2000" dirty="0" smtClean="0">
                <a:latin typeface="KG True Colors" panose="02000506000000020003" pitchFamily="2" charset="0"/>
              </a:rPr>
              <a:t>(equally as ripe as the strawberries)</a:t>
            </a:r>
            <a:endParaRPr lang="en-US" sz="2000" dirty="0" smtClean="0">
              <a:latin typeface="KG True Colors" panose="02000506000000020003" pitchFamily="2" charset="0"/>
            </a:endParaRPr>
          </a:p>
          <a:p>
            <a:pPr algn="ctr"/>
            <a:r>
              <a:rPr lang="en-US" sz="2000" b="1" dirty="0" smtClean="0">
                <a:latin typeface="KG True Colors" panose="02000506000000020003" pitchFamily="2" charset="0"/>
              </a:rPr>
              <a:t>*1 Vanilla or Strawberry yogurt cup</a:t>
            </a:r>
            <a:endParaRPr lang="en-US" sz="2000" b="1" dirty="0" smtClean="0">
              <a:latin typeface="KG True Colors" panose="02000506000000020003" pitchFamily="2" charset="0"/>
            </a:endParaRPr>
          </a:p>
          <a:p>
            <a:pPr algn="ctr"/>
            <a:r>
              <a:rPr lang="en-US" sz="2000" dirty="0" smtClean="0">
                <a:latin typeface="KG True Colors" panose="02000506000000020003" pitchFamily="2" charset="0"/>
              </a:rPr>
              <a:t>*</a:t>
            </a:r>
            <a:r>
              <a:rPr lang="en-US" sz="2000" b="1" dirty="0" smtClean="0">
                <a:latin typeface="KG True Colors" panose="02000506000000020003" pitchFamily="2" charset="0"/>
              </a:rPr>
              <a:t>Popsicle mold</a:t>
            </a:r>
            <a:endParaRPr lang="en-US" sz="2000" dirty="0" smtClean="0">
              <a:latin typeface="KG True Colors" panose="02000506000000020003" pitchFamily="2" charset="0"/>
            </a:endParaRPr>
          </a:p>
          <a:p>
            <a:pPr algn="ctr"/>
            <a:r>
              <a:rPr lang="en-US" sz="2000" dirty="0" smtClean="0">
                <a:latin typeface="KG True Colors" panose="02000506000000020003" pitchFamily="2" charset="0"/>
              </a:rPr>
              <a:t>*</a:t>
            </a:r>
            <a:r>
              <a:rPr lang="en-US" sz="2000" b="1" dirty="0" smtClean="0">
                <a:latin typeface="KG True Colors" panose="02000506000000020003" pitchFamily="2" charset="0"/>
              </a:rPr>
              <a:t>Blender</a:t>
            </a:r>
          </a:p>
          <a:p>
            <a:pPr algn="ctr"/>
            <a:r>
              <a:rPr lang="en-US" sz="2400" b="1" dirty="0" smtClean="0">
                <a:latin typeface="KG True Colors" panose="02000506000000020003" pitchFamily="2" charset="0"/>
              </a:rPr>
              <a:t>Increase number of ingredients if you want more than 4 popsicles.</a:t>
            </a:r>
            <a:endParaRPr lang="en-US" sz="2400" b="1" dirty="0">
              <a:latin typeface="KG True Colors" panose="02000506000000020003" pitchFamily="2" charset="0"/>
            </a:endParaRPr>
          </a:p>
        </p:txBody>
      </p:sp>
      <p:sp>
        <p:nvSpPr>
          <p:cNvPr id="6" name="TextBox 5"/>
          <p:cNvSpPr txBox="1"/>
          <p:nvPr/>
        </p:nvSpPr>
        <p:spPr>
          <a:xfrm>
            <a:off x="789482" y="3908976"/>
            <a:ext cx="8001000" cy="1938992"/>
          </a:xfrm>
          <a:prstGeom prst="rect">
            <a:avLst/>
          </a:prstGeom>
          <a:noFill/>
        </p:spPr>
        <p:txBody>
          <a:bodyPr wrap="square" rtlCol="0">
            <a:spAutoFit/>
          </a:bodyPr>
          <a:lstStyle/>
          <a:p>
            <a:pPr algn="ctr"/>
            <a:r>
              <a:rPr lang="en-US" sz="2000" b="1" dirty="0" smtClean="0">
                <a:latin typeface="KG True Colors" panose="02000506000000020003" pitchFamily="2" charset="0"/>
              </a:rPr>
              <a:t>Review Directions</a:t>
            </a:r>
            <a:r>
              <a:rPr lang="en-US" sz="2000" dirty="0" smtClean="0">
                <a:latin typeface="KG True Colors" panose="02000506000000020003" pitchFamily="2" charset="0"/>
              </a:rPr>
              <a:t>:</a:t>
            </a:r>
          </a:p>
          <a:p>
            <a:pPr marL="457200" indent="-457200" algn="ctr">
              <a:buAutoNum type="arabicPeriod"/>
            </a:pPr>
            <a:r>
              <a:rPr lang="en-US" sz="2000" dirty="0" smtClean="0">
                <a:latin typeface="KG True Colors" panose="02000506000000020003" pitchFamily="2" charset="0"/>
              </a:rPr>
              <a:t>Snip the tops of the strawberries off and place them in the blender.</a:t>
            </a:r>
          </a:p>
          <a:p>
            <a:pPr marL="457200" indent="-457200" algn="ctr">
              <a:buAutoNum type="arabicPeriod"/>
            </a:pPr>
            <a:r>
              <a:rPr lang="en-US" sz="2000" dirty="0" smtClean="0">
                <a:latin typeface="KG True Colors" panose="02000506000000020003" pitchFamily="2" charset="0"/>
              </a:rPr>
              <a:t>Peel the banana and add to blender.</a:t>
            </a:r>
          </a:p>
          <a:p>
            <a:pPr marL="457200" indent="-457200" algn="ctr">
              <a:buAutoNum type="arabicPeriod"/>
            </a:pPr>
            <a:r>
              <a:rPr lang="en-US" sz="2000" dirty="0" smtClean="0">
                <a:latin typeface="KG True Colors" panose="02000506000000020003" pitchFamily="2" charset="0"/>
              </a:rPr>
              <a:t>Pour the whole yogurt cup in (it doesn’t matter what size it is.)</a:t>
            </a:r>
          </a:p>
          <a:p>
            <a:pPr marL="457200" indent="-457200" algn="ctr">
              <a:buAutoNum type="arabicPeriod"/>
            </a:pPr>
            <a:r>
              <a:rPr lang="en-US" sz="2000" dirty="0" smtClean="0">
                <a:latin typeface="KG True Colors" panose="02000506000000020003" pitchFamily="2" charset="0"/>
              </a:rPr>
              <a:t>Blend until smooth.</a:t>
            </a:r>
          </a:p>
          <a:p>
            <a:pPr marL="457200" indent="-457200" algn="ctr">
              <a:buAutoNum type="arabicPeriod"/>
            </a:pPr>
            <a:r>
              <a:rPr lang="en-US" sz="2000" dirty="0" smtClean="0">
                <a:latin typeface="KG True Colors" panose="02000506000000020003" pitchFamily="2" charset="0"/>
              </a:rPr>
              <a:t>Pour into molds and freeze for 3-4 hours.</a:t>
            </a:r>
            <a:endParaRPr lang="en-US" sz="2000" dirty="0" smtClean="0">
              <a:latin typeface="KG True Colors" panose="02000506000000020003" pitchFamily="2" charset="0"/>
            </a:endParaRPr>
          </a:p>
        </p:txBody>
      </p:sp>
      <p:sp>
        <p:nvSpPr>
          <p:cNvPr id="7" name="Content Placeholder 2"/>
          <p:cNvSpPr>
            <a:spLocks noGrp="1"/>
          </p:cNvSpPr>
          <p:nvPr>
            <p:ph idx="1"/>
          </p:nvPr>
        </p:nvSpPr>
        <p:spPr>
          <a:xfrm>
            <a:off x="560882" y="5857961"/>
            <a:ext cx="8229600" cy="715963"/>
          </a:xfrm>
        </p:spPr>
        <p:txBody>
          <a:bodyPr>
            <a:normAutofit/>
          </a:bodyPr>
          <a:lstStyle/>
          <a:p>
            <a:pPr marL="0" indent="0" algn="ctr">
              <a:buNone/>
            </a:pPr>
            <a:r>
              <a:rPr lang="en-US" dirty="0" smtClean="0">
                <a:latin typeface="KG True Colors" panose="02000506000000020003" pitchFamily="2" charset="0"/>
              </a:rPr>
              <a:t>Collect all items necessary prior to the lesson.</a:t>
            </a:r>
            <a:endParaRPr lang="en-US" dirty="0">
              <a:latin typeface="KG True Colors" panose="02000506000000020003" pitchFamily="2" charset="0"/>
            </a:endParaRPr>
          </a:p>
        </p:txBody>
      </p:sp>
      <p:pic>
        <p:nvPicPr>
          <p:cNvPr id="8" name="Picture 4" descr="Strawberry Banana Popsicles - the perfect summer trea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425" y="1447800"/>
            <a:ext cx="2619375" cy="174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4137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092" y="2819400"/>
            <a:ext cx="4883856" cy="151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6948" y="2819400"/>
            <a:ext cx="3345568" cy="153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2"/>
          <p:cNvSpPr>
            <a:spLocks noGrp="1"/>
          </p:cNvSpPr>
          <p:nvPr>
            <p:ph idx="1"/>
          </p:nvPr>
        </p:nvSpPr>
        <p:spPr>
          <a:xfrm>
            <a:off x="457200" y="4876800"/>
            <a:ext cx="8229600" cy="1249363"/>
          </a:xfrm>
        </p:spPr>
        <p:txBody>
          <a:bodyPr>
            <a:normAutofit fontScale="92500" lnSpcReduction="20000"/>
          </a:bodyPr>
          <a:lstStyle/>
          <a:p>
            <a:pPr marL="0" indent="0" algn="ctr">
              <a:buNone/>
            </a:pPr>
            <a:r>
              <a:rPr lang="en-US" dirty="0" smtClean="0">
                <a:latin typeface="KG True Colors" panose="02000506000000020003" pitchFamily="2" charset="0"/>
              </a:rPr>
              <a:t>Each cooking lesson begins with each student washing or sanitizing their hands as this is a good life skill.</a:t>
            </a:r>
            <a:endParaRPr lang="en-US" dirty="0">
              <a:latin typeface="KG True Colors" panose="02000506000000020003" pitchFamily="2" charset="0"/>
            </a:endParaRPr>
          </a:p>
        </p:txBody>
      </p:sp>
      <p:sp>
        <p:nvSpPr>
          <p:cNvPr id="8" name="TextBox 7"/>
          <p:cNvSpPr txBox="1"/>
          <p:nvPr/>
        </p:nvSpPr>
        <p:spPr>
          <a:xfrm>
            <a:off x="3611380" y="1288583"/>
            <a:ext cx="3288352" cy="461665"/>
          </a:xfrm>
          <a:prstGeom prst="rect">
            <a:avLst/>
          </a:prstGeom>
          <a:noFill/>
        </p:spPr>
        <p:txBody>
          <a:bodyPr wrap="square" rtlCol="0">
            <a:spAutoFit/>
          </a:bodyPr>
          <a:lstStyle/>
          <a:p>
            <a:r>
              <a:rPr lang="en-US" sz="2400" dirty="0" smtClean="0">
                <a:latin typeface="KG True Colors" panose="02000506000000020003" pitchFamily="2" charset="0"/>
              </a:rPr>
              <a:t>Wash / Sanitize hands</a:t>
            </a:r>
            <a:endParaRPr lang="en-US" sz="2400" dirty="0">
              <a:latin typeface="KG True Colors" panose="02000506000000020003" pitchFamily="2" charset="0"/>
            </a:endParaRPr>
          </a:p>
        </p:txBody>
      </p:sp>
      <p:pic>
        <p:nvPicPr>
          <p:cNvPr id="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96609" y="767361"/>
            <a:ext cx="1600200" cy="1565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577848"/>
            <a:ext cx="1938337" cy="194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7882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374" y="304800"/>
            <a:ext cx="1938337" cy="194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373" y="4495800"/>
            <a:ext cx="1938337" cy="194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descr="Strawberry Banana Popsicles - the perfect summer tre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080" y="2522536"/>
            <a:ext cx="2619375" cy="174307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3048000" y="676979"/>
            <a:ext cx="3505200" cy="1200329"/>
          </a:xfrm>
          <a:prstGeom prst="rect">
            <a:avLst/>
          </a:prstGeom>
        </p:spPr>
        <p:txBody>
          <a:bodyPr wrap="square">
            <a:spAutoFit/>
          </a:bodyPr>
          <a:lstStyle/>
          <a:p>
            <a:pPr algn="ctr"/>
            <a:r>
              <a:rPr lang="en-US" sz="2400" dirty="0" smtClean="0">
                <a:latin typeface="KG True Colors" panose="02000506000000020003" pitchFamily="2" charset="0"/>
              </a:rPr>
              <a:t>Snip the tops of the strawberries off and place them in the blender.</a:t>
            </a:r>
            <a:endParaRPr lang="en-US" sz="2400" dirty="0" smtClean="0">
              <a:latin typeface="KG True Colors" panose="02000506000000020003" pitchFamily="2" charset="0"/>
            </a:endParaRPr>
          </a:p>
        </p:txBody>
      </p:sp>
      <p:sp>
        <p:nvSpPr>
          <p:cNvPr id="9" name="Rectangle 8"/>
          <p:cNvSpPr/>
          <p:nvPr/>
        </p:nvSpPr>
        <p:spPr>
          <a:xfrm>
            <a:off x="3306930" y="2978575"/>
            <a:ext cx="3398670" cy="830997"/>
          </a:xfrm>
          <a:prstGeom prst="rect">
            <a:avLst/>
          </a:prstGeom>
        </p:spPr>
        <p:txBody>
          <a:bodyPr wrap="square">
            <a:spAutoFit/>
          </a:bodyPr>
          <a:lstStyle/>
          <a:p>
            <a:pPr algn="ctr"/>
            <a:r>
              <a:rPr lang="en-US" sz="2400" dirty="0" smtClean="0">
                <a:latin typeface="KG True Colors" panose="02000506000000020003" pitchFamily="2" charset="0"/>
              </a:rPr>
              <a:t>Peel the banana and add to blender.</a:t>
            </a:r>
            <a:endParaRPr lang="en-US" sz="2400" dirty="0" smtClean="0">
              <a:latin typeface="KG True Colors" panose="02000506000000020003" pitchFamily="2" charset="0"/>
            </a:endParaRPr>
          </a:p>
        </p:txBody>
      </p:sp>
      <p:sp>
        <p:nvSpPr>
          <p:cNvPr id="10" name="Rectangle 9"/>
          <p:cNvSpPr/>
          <p:nvPr/>
        </p:nvSpPr>
        <p:spPr>
          <a:xfrm>
            <a:off x="3048000" y="5144978"/>
            <a:ext cx="3657600" cy="1200329"/>
          </a:xfrm>
          <a:prstGeom prst="rect">
            <a:avLst/>
          </a:prstGeom>
        </p:spPr>
        <p:txBody>
          <a:bodyPr wrap="square">
            <a:spAutoFit/>
          </a:bodyPr>
          <a:lstStyle/>
          <a:p>
            <a:pPr algn="ctr"/>
            <a:r>
              <a:rPr lang="en-US" sz="2400" dirty="0" smtClean="0">
                <a:latin typeface="KG True Colors" panose="02000506000000020003" pitchFamily="2" charset="0"/>
              </a:rPr>
              <a:t>Pour the whole yogurt cup in (it doesn’t matter what size it is.)</a:t>
            </a:r>
            <a:endParaRPr lang="en-US" sz="2400" dirty="0" smtClean="0">
              <a:latin typeface="KG True Colors" panose="02000506000000020003" pitchFamily="2" charset="0"/>
            </a:endParaRPr>
          </a:p>
        </p:txBody>
      </p:sp>
      <p:pic>
        <p:nvPicPr>
          <p:cNvPr id="4098" name="Picture 2" descr="Strawberry Berries, Whole And Cut, On White Boards. Close Up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0578" y="605059"/>
            <a:ext cx="2019926" cy="1344170"/>
          </a:xfrm>
          <a:prstGeom prst="rect">
            <a:avLst/>
          </a:prstGeom>
          <a:noFill/>
          <a:extLst>
            <a:ext uri="{909E8E84-426E-40DD-AFC4-6F175D3DCCD1}">
              <a14:hiddenFill xmlns:a14="http://schemas.microsoft.com/office/drawing/2010/main">
                <a:solidFill>
                  <a:srgbClr val="FFFFFF"/>
                </a:solidFill>
              </a14:hiddenFill>
            </a:ext>
          </a:extLst>
        </p:spPr>
      </p:pic>
      <p:sp>
        <p:nvSpPr>
          <p:cNvPr id="11" name="AutoShape 4" descr="Close-up of chopped banana - Free Stock Ima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87527" y="2686685"/>
            <a:ext cx="2126028" cy="141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30130" y="4599667"/>
            <a:ext cx="1840821" cy="18408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5936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374" y="304800"/>
            <a:ext cx="1938337" cy="194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Strawberry Banana Popsicles - the perfect summer tre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080" y="2522536"/>
            <a:ext cx="2619375" cy="174307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145230" y="1092478"/>
            <a:ext cx="2853538" cy="523220"/>
          </a:xfrm>
          <a:prstGeom prst="rect">
            <a:avLst/>
          </a:prstGeom>
        </p:spPr>
        <p:txBody>
          <a:bodyPr wrap="none">
            <a:spAutoFit/>
          </a:bodyPr>
          <a:lstStyle/>
          <a:p>
            <a:pPr algn="ctr"/>
            <a:r>
              <a:rPr lang="en-US" sz="2800" dirty="0" smtClean="0">
                <a:latin typeface="KG True Colors" panose="02000506000000020003" pitchFamily="2" charset="0"/>
              </a:rPr>
              <a:t>Blend until smooth</a:t>
            </a:r>
            <a:r>
              <a:rPr lang="en-US" dirty="0" smtClean="0">
                <a:latin typeface="KG True Colors" panose="02000506000000020003" pitchFamily="2" charset="0"/>
              </a:rPr>
              <a:t>.</a:t>
            </a:r>
            <a:endParaRPr lang="en-US" dirty="0" smtClean="0">
              <a:latin typeface="KG True Colors" panose="02000506000000020003" pitchFamily="2" charset="0"/>
            </a:endParaRPr>
          </a:p>
        </p:txBody>
      </p:sp>
      <p:sp>
        <p:nvSpPr>
          <p:cNvPr id="8" name="Rectangle 7"/>
          <p:cNvSpPr/>
          <p:nvPr/>
        </p:nvSpPr>
        <p:spPr>
          <a:xfrm>
            <a:off x="3393923" y="3108702"/>
            <a:ext cx="3124200" cy="830997"/>
          </a:xfrm>
          <a:prstGeom prst="rect">
            <a:avLst/>
          </a:prstGeom>
        </p:spPr>
        <p:txBody>
          <a:bodyPr wrap="square">
            <a:spAutoFit/>
          </a:bodyPr>
          <a:lstStyle/>
          <a:p>
            <a:pPr algn="ctr"/>
            <a:r>
              <a:rPr lang="en-US" sz="2400" dirty="0" smtClean="0">
                <a:latin typeface="KG True Colors" panose="02000506000000020003" pitchFamily="2" charset="0"/>
              </a:rPr>
              <a:t>Pour into molds and freeze for 3-4 hours.</a:t>
            </a:r>
            <a:endParaRPr lang="en-US" sz="2400" dirty="0" smtClean="0">
              <a:latin typeface="KG True Colors" panose="02000506000000020003" pitchFamily="2" charset="0"/>
            </a:endParaRPr>
          </a:p>
        </p:txBody>
      </p:sp>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8768" y="430163"/>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2495054"/>
            <a:ext cx="1428264" cy="21462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4" name="Picture 10" descr="Enjoy Your Summer Time - Enjoy Your Summer Png Transparent PNG ..."/>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03077" y="4641353"/>
            <a:ext cx="2266950" cy="201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3384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7097" y="914400"/>
            <a:ext cx="370522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ontent Placeholder 2"/>
          <p:cNvSpPr txBox="1">
            <a:spLocks/>
          </p:cNvSpPr>
          <p:nvPr/>
        </p:nvSpPr>
        <p:spPr>
          <a:xfrm>
            <a:off x="484910" y="3048000"/>
            <a:ext cx="8229600" cy="3276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sz="2000" dirty="0" smtClean="0">
              <a:latin typeface="KG True Colors" panose="02000506000000020003" pitchFamily="2" charset="0"/>
            </a:endParaRPr>
          </a:p>
          <a:p>
            <a:pPr marL="0" indent="0" algn="ctr">
              <a:buFont typeface="Arial" panose="020B0604020202020204" pitchFamily="34" charset="0"/>
              <a:buNone/>
            </a:pPr>
            <a:r>
              <a:rPr lang="en-US" sz="2000" dirty="0" smtClean="0">
                <a:solidFill>
                  <a:schemeClr val="tx2">
                    <a:lumMod val="50000"/>
                  </a:schemeClr>
                </a:solidFill>
                <a:latin typeface="KG True Colors" panose="02000506000000020003" pitchFamily="2" charset="0"/>
              </a:rPr>
              <a:t>After each cooking lesson we talk about whether or not each student was able to follow classroom expectations, if they were they earn two spot cards, each one is worth 5 minutes. </a:t>
            </a:r>
          </a:p>
          <a:p>
            <a:pPr marL="0" indent="0" algn="ctr">
              <a:buFont typeface="Arial" panose="020B0604020202020204" pitchFamily="34" charset="0"/>
              <a:buNone/>
            </a:pPr>
            <a:r>
              <a:rPr lang="en-US" sz="2000" dirty="0" smtClean="0">
                <a:solidFill>
                  <a:schemeClr val="tx2">
                    <a:lumMod val="50000"/>
                  </a:schemeClr>
                </a:solidFill>
                <a:latin typeface="KG True Colors" panose="02000506000000020003" pitchFamily="2" charset="0"/>
              </a:rPr>
              <a:t>Did they participate with a quiet mouth, safe hands and body, listening ears and were they able to remain in their seat? </a:t>
            </a:r>
          </a:p>
          <a:p>
            <a:pPr marL="0" indent="0" algn="ctr">
              <a:buFont typeface="Arial" panose="020B0604020202020204" pitchFamily="34" charset="0"/>
              <a:buNone/>
            </a:pPr>
            <a:r>
              <a:rPr lang="en-US" sz="2000" dirty="0" smtClean="0">
                <a:solidFill>
                  <a:schemeClr val="tx2">
                    <a:lumMod val="50000"/>
                  </a:schemeClr>
                </a:solidFill>
                <a:latin typeface="KG True Colors" panose="02000506000000020003" pitchFamily="2" charset="0"/>
              </a:rPr>
              <a:t>Now this may look different for your child while at home but it is good to revisit and reward for following expectations during lessons. Typically each student works for the same spot reward each day and are able to earn a total of 10 minutes.</a:t>
            </a:r>
            <a:endParaRPr lang="en-US" sz="2000" dirty="0">
              <a:solidFill>
                <a:schemeClr val="tx2">
                  <a:lumMod val="50000"/>
                </a:schemeClr>
              </a:solidFill>
              <a:latin typeface="KG True Colors" panose="02000506000000020003" pitchFamily="2" charset="0"/>
            </a:endParaRPr>
          </a:p>
        </p:txBody>
      </p:sp>
    </p:spTree>
    <p:extLst>
      <p:ext uri="{BB962C8B-B14F-4D97-AF65-F5344CB8AC3E}">
        <p14:creationId xmlns:p14="http://schemas.microsoft.com/office/powerpoint/2010/main" val="1981576099"/>
      </p:ext>
    </p:extLst>
  </p:cSld>
  <p:clrMapOvr>
    <a:masterClrMapping/>
  </p:clrMapOvr>
</p:sld>
</file>

<file path=ppt/theme/theme1.xml><?xml version="1.0" encoding="utf-8"?>
<a:theme xmlns:a="http://schemas.openxmlformats.org/drawingml/2006/main" name="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372</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Interactive Cooking Lesson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Cooking Lesson</dc:title>
  <dc:creator>Cassie Machen</dc:creator>
  <cp:lastModifiedBy>Cassie Machen</cp:lastModifiedBy>
  <cp:revision>10</cp:revision>
  <dcterms:created xsi:type="dcterms:W3CDTF">2020-07-06T17:26:59Z</dcterms:created>
  <dcterms:modified xsi:type="dcterms:W3CDTF">2020-07-06T18:45:27Z</dcterms:modified>
</cp:coreProperties>
</file>